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25"/>
  </p:notesMasterIdLst>
  <p:sldIdLst>
    <p:sldId id="256" r:id="rId2"/>
    <p:sldId id="257" r:id="rId3"/>
    <p:sldId id="258" r:id="rId4"/>
    <p:sldId id="259" r:id="rId5"/>
    <p:sldId id="281" r:id="rId6"/>
    <p:sldId id="279" r:id="rId7"/>
    <p:sldId id="280" r:id="rId8"/>
    <p:sldId id="282" r:id="rId9"/>
    <p:sldId id="283" r:id="rId10"/>
    <p:sldId id="287" r:id="rId11"/>
    <p:sldId id="293" r:id="rId12"/>
    <p:sldId id="285" r:id="rId13"/>
    <p:sldId id="288" r:id="rId14"/>
    <p:sldId id="289" r:id="rId15"/>
    <p:sldId id="290" r:id="rId16"/>
    <p:sldId id="292" r:id="rId17"/>
    <p:sldId id="294" r:id="rId18"/>
    <p:sldId id="295" r:id="rId19"/>
    <p:sldId id="263" r:id="rId20"/>
    <p:sldId id="296" r:id="rId21"/>
    <p:sldId id="298" r:id="rId22"/>
    <p:sldId id="297"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0903A-6B95-4923-86EA-1CE8033CAA7E}" v="357" dt="2022-03-13T21:49:07.1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84296" autoAdjust="0"/>
  </p:normalViewPr>
  <p:slideViewPr>
    <p:cSldViewPr snapToGrid="0">
      <p:cViewPr varScale="1">
        <p:scale>
          <a:sx n="72" d="100"/>
          <a:sy n="72" d="100"/>
        </p:scale>
        <p:origin x="1133" y="6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aken" userId="2046cb0a8d5e3d41" providerId="LiveId" clId="{D330903A-6B95-4923-86EA-1CE8033CAA7E}"/>
    <pc:docChg chg="undo redo custSel addSld delSld modSld sldOrd addMainMaster delMainMaster">
      <pc:chgData name="Matthew Laken" userId="2046cb0a8d5e3d41" providerId="LiveId" clId="{D330903A-6B95-4923-86EA-1CE8033CAA7E}" dt="2022-03-13T21:49:09.856" v="16318" actId="20577"/>
      <pc:docMkLst>
        <pc:docMk/>
      </pc:docMkLst>
      <pc:sldChg chg="addSp delSp modSp mod setBg modClrScheme delDesignElem chgLayout">
        <pc:chgData name="Matthew Laken" userId="2046cb0a8d5e3d41" providerId="LiveId" clId="{D330903A-6B95-4923-86EA-1CE8033CAA7E}" dt="2022-03-09T15:33:34.028" v="10155" actId="207"/>
        <pc:sldMkLst>
          <pc:docMk/>
          <pc:sldMk cId="1512760526" sldId="256"/>
        </pc:sldMkLst>
        <pc:spChg chg="mod ord">
          <ac:chgData name="Matthew Laken" userId="2046cb0a8d5e3d41" providerId="LiveId" clId="{D330903A-6B95-4923-86EA-1CE8033CAA7E}" dt="2022-03-09T15:33:25.576" v="10154" actId="207"/>
          <ac:spMkLst>
            <pc:docMk/>
            <pc:sldMk cId="1512760526" sldId="256"/>
            <ac:spMk id="2" creationId="{A8F35471-7606-4C2F-8EA7-384A23952CE5}"/>
          </ac:spMkLst>
        </pc:spChg>
        <pc:spChg chg="mod ord">
          <ac:chgData name="Matthew Laken" userId="2046cb0a8d5e3d41" providerId="LiveId" clId="{D330903A-6B95-4923-86EA-1CE8033CAA7E}" dt="2022-03-09T15:33:34.028" v="10155" actId="207"/>
          <ac:spMkLst>
            <pc:docMk/>
            <pc:sldMk cId="1512760526" sldId="256"/>
            <ac:spMk id="3" creationId="{C4028197-13E7-4F12-AED3-9514E5B10530}"/>
          </ac:spMkLst>
        </pc:spChg>
        <pc:spChg chg="add del">
          <ac:chgData name="Matthew Laken" userId="2046cb0a8d5e3d41" providerId="LiveId" clId="{D330903A-6B95-4923-86EA-1CE8033CAA7E}" dt="2022-03-09T15:33:17.418" v="10153" actId="700"/>
          <ac:spMkLst>
            <pc:docMk/>
            <pc:sldMk cId="1512760526" sldId="256"/>
            <ac:spMk id="9" creationId="{DD8EACB7-D372-470B-B76E-A829D00310CD}"/>
          </ac:spMkLst>
        </pc:spChg>
        <pc:spChg chg="add del">
          <ac:chgData name="Matthew Laken" userId="2046cb0a8d5e3d41" providerId="LiveId" clId="{D330903A-6B95-4923-86EA-1CE8033CAA7E}" dt="2022-03-09T15:33:17.418" v="10153" actId="700"/>
          <ac:spMkLst>
            <pc:docMk/>
            <pc:sldMk cId="1512760526" sldId="256"/>
            <ac:spMk id="11" creationId="{FBE11A49-02A1-4D4C-9A49-CDF496B1094F}"/>
          </ac:spMkLst>
        </pc:spChg>
        <pc:grpChg chg="add del">
          <ac:chgData name="Matthew Laken" userId="2046cb0a8d5e3d41" providerId="LiveId" clId="{D330903A-6B95-4923-86EA-1CE8033CAA7E}" dt="2022-03-09T15:33:17.418" v="10153" actId="700"/>
          <ac:grpSpMkLst>
            <pc:docMk/>
            <pc:sldMk cId="1512760526" sldId="256"/>
            <ac:grpSpMk id="13" creationId="{F1732D3A-CFF0-45BE-AD79-F83D0272C6C6}"/>
          </ac:grpSpMkLst>
        </pc:grpChg>
        <pc:picChg chg="add">
          <ac:chgData name="Matthew Laken" userId="2046cb0a8d5e3d41" providerId="LiveId" clId="{D330903A-6B95-4923-86EA-1CE8033CAA7E}" dt="2022-02-19T19:42:34.383" v="0" actId="26606"/>
          <ac:picMkLst>
            <pc:docMk/>
            <pc:sldMk cId="1512760526" sldId="256"/>
            <ac:picMk id="4" creationId="{23BA7849-BAFB-4D32-BCCF-88409AC17751}"/>
          </ac:picMkLst>
        </pc:picChg>
      </pc:sldChg>
      <pc:sldChg chg="addSp delSp modSp new mod modNotesTx">
        <pc:chgData name="Matthew Laken" userId="2046cb0a8d5e3d41" providerId="LiveId" clId="{D330903A-6B95-4923-86EA-1CE8033CAA7E}" dt="2022-03-13T21:42:21.317" v="16238" actId="478"/>
        <pc:sldMkLst>
          <pc:docMk/>
          <pc:sldMk cId="526130538" sldId="257"/>
        </pc:sldMkLst>
        <pc:spChg chg="mod">
          <ac:chgData name="Matthew Laken" userId="2046cb0a8d5e3d41" providerId="LiveId" clId="{D330903A-6B95-4923-86EA-1CE8033CAA7E}" dt="2022-02-21T15:35:51.493" v="1025" actId="1076"/>
          <ac:spMkLst>
            <pc:docMk/>
            <pc:sldMk cId="526130538" sldId="257"/>
            <ac:spMk id="2" creationId="{50831712-2D69-4BEE-B3BF-1DE0CD55D6AD}"/>
          </ac:spMkLst>
        </pc:spChg>
        <pc:spChg chg="mod">
          <ac:chgData name="Matthew Laken" userId="2046cb0a8d5e3d41" providerId="LiveId" clId="{D330903A-6B95-4923-86EA-1CE8033CAA7E}" dt="2022-03-13T19:57:42.526" v="16109" actId="20577"/>
          <ac:spMkLst>
            <pc:docMk/>
            <pc:sldMk cId="526130538" sldId="257"/>
            <ac:spMk id="3" creationId="{A458E563-4F05-46E1-984C-A1DEB2739741}"/>
          </ac:spMkLst>
        </pc:spChg>
        <pc:spChg chg="add del mod">
          <ac:chgData name="Matthew Laken" userId="2046cb0a8d5e3d41" providerId="LiveId" clId="{D330903A-6B95-4923-86EA-1CE8033CAA7E}" dt="2022-03-13T21:42:21.317" v="16238" actId="478"/>
          <ac:spMkLst>
            <pc:docMk/>
            <pc:sldMk cId="526130538" sldId="257"/>
            <ac:spMk id="4" creationId="{508BF372-DE32-4889-A985-F8CA573737C2}"/>
          </ac:spMkLst>
        </pc:spChg>
        <pc:picChg chg="add mod">
          <ac:chgData name="Matthew Laken" userId="2046cb0a8d5e3d41" providerId="LiveId" clId="{D330903A-6B95-4923-86EA-1CE8033CAA7E}" dt="2022-02-21T15:37:21.005" v="1031" actId="1076"/>
          <ac:picMkLst>
            <pc:docMk/>
            <pc:sldMk cId="526130538" sldId="257"/>
            <ac:picMk id="5" creationId="{062A94F4-E9EA-4C62-8281-C9FF9D8B635A}"/>
          </ac:picMkLst>
        </pc:picChg>
      </pc:sldChg>
      <pc:sldChg chg="addSp delSp modSp new mod modNotesTx">
        <pc:chgData name="Matthew Laken" userId="2046cb0a8d5e3d41" providerId="LiveId" clId="{D330903A-6B95-4923-86EA-1CE8033CAA7E}" dt="2022-03-13T21:42:34.447" v="16242"/>
        <pc:sldMkLst>
          <pc:docMk/>
          <pc:sldMk cId="860439767" sldId="258"/>
        </pc:sldMkLst>
        <pc:spChg chg="mod">
          <ac:chgData name="Matthew Laken" userId="2046cb0a8d5e3d41" providerId="LiveId" clId="{D330903A-6B95-4923-86EA-1CE8033CAA7E}" dt="2022-02-21T18:41:34.093" v="2838" actId="20577"/>
          <ac:spMkLst>
            <pc:docMk/>
            <pc:sldMk cId="860439767" sldId="258"/>
            <ac:spMk id="2" creationId="{320096EA-8906-4A29-9D58-C7D14BA2072D}"/>
          </ac:spMkLst>
        </pc:spChg>
        <pc:spChg chg="del">
          <ac:chgData name="Matthew Laken" userId="2046cb0a8d5e3d41" providerId="LiveId" clId="{D330903A-6B95-4923-86EA-1CE8033CAA7E}" dt="2022-02-21T18:18:33.002" v="2417" actId="1032"/>
          <ac:spMkLst>
            <pc:docMk/>
            <pc:sldMk cId="860439767" sldId="258"/>
            <ac:spMk id="3" creationId="{3D427F73-1442-4E1E-92F2-A22EFC3A533F}"/>
          </ac:spMkLst>
        </pc:spChg>
        <pc:spChg chg="add del mod">
          <ac:chgData name="Matthew Laken" userId="2046cb0a8d5e3d41" providerId="LiveId" clId="{D330903A-6B95-4923-86EA-1CE8033CAA7E}" dt="2022-03-13T21:42:28.511" v="16240" actId="478"/>
          <ac:spMkLst>
            <pc:docMk/>
            <pc:sldMk cId="860439767" sldId="258"/>
            <ac:spMk id="3" creationId="{85981C2C-D4DD-4A10-B27F-6EF61F91C718}"/>
          </ac:spMkLst>
        </pc:spChg>
        <pc:spChg chg="add mod">
          <ac:chgData name="Matthew Laken" userId="2046cb0a8d5e3d41" providerId="LiveId" clId="{D330903A-6B95-4923-86EA-1CE8033CAA7E}" dt="2022-02-21T18:37:28.511" v="2786" actId="1076"/>
          <ac:spMkLst>
            <pc:docMk/>
            <pc:sldMk cId="860439767" sldId="258"/>
            <ac:spMk id="5" creationId="{1467BA6B-6E0C-42BF-B6F2-795CE4053FEE}"/>
          </ac:spMkLst>
        </pc:spChg>
        <pc:spChg chg="add mod">
          <ac:chgData name="Matthew Laken" userId="2046cb0a8d5e3d41" providerId="LiveId" clId="{D330903A-6B95-4923-86EA-1CE8033CAA7E}" dt="2022-02-21T18:36:56.779" v="2783" actId="122"/>
          <ac:spMkLst>
            <pc:docMk/>
            <pc:sldMk cId="860439767" sldId="258"/>
            <ac:spMk id="6" creationId="{944012D6-2E64-4F43-A8F0-81FADC569361}"/>
          </ac:spMkLst>
        </pc:spChg>
        <pc:spChg chg="add mod">
          <ac:chgData name="Matthew Laken" userId="2046cb0a8d5e3d41" providerId="LiveId" clId="{D330903A-6B95-4923-86EA-1CE8033CAA7E}" dt="2022-03-10T22:43:56.633" v="12467" actId="20577"/>
          <ac:spMkLst>
            <pc:docMk/>
            <pc:sldMk cId="860439767" sldId="258"/>
            <ac:spMk id="7" creationId="{B2FB00E7-603B-4481-8FA2-DE3EE0B6E767}"/>
          </ac:spMkLst>
        </pc:spChg>
        <pc:spChg chg="add mod">
          <ac:chgData name="Matthew Laken" userId="2046cb0a8d5e3d41" providerId="LiveId" clId="{D330903A-6B95-4923-86EA-1CE8033CAA7E}" dt="2022-02-21T18:36:56.779" v="2783" actId="122"/>
          <ac:spMkLst>
            <pc:docMk/>
            <pc:sldMk cId="860439767" sldId="258"/>
            <ac:spMk id="8" creationId="{D1558F79-3304-4504-95C8-55A944F2B759}"/>
          </ac:spMkLst>
        </pc:spChg>
        <pc:spChg chg="add del mod">
          <ac:chgData name="Matthew Laken" userId="2046cb0a8d5e3d41" providerId="LiveId" clId="{D330903A-6B95-4923-86EA-1CE8033CAA7E}" dt="2022-02-21T18:28:53.343" v="2637" actId="478"/>
          <ac:spMkLst>
            <pc:docMk/>
            <pc:sldMk cId="860439767" sldId="258"/>
            <ac:spMk id="10" creationId="{F92A9F9B-4242-42C4-B53E-C7635B66A79D}"/>
          </ac:spMkLst>
        </pc:spChg>
        <pc:graphicFrameChg chg="add del mod modGraphic">
          <ac:chgData name="Matthew Laken" userId="2046cb0a8d5e3d41" providerId="LiveId" clId="{D330903A-6B95-4923-86EA-1CE8033CAA7E}" dt="2022-02-21T18:28:50.480" v="2636" actId="478"/>
          <ac:graphicFrameMkLst>
            <pc:docMk/>
            <pc:sldMk cId="860439767" sldId="258"/>
            <ac:graphicFrameMk id="4" creationId="{2BC9F729-9D6A-452B-A365-A760B9BD7119}"/>
          </ac:graphicFrameMkLst>
        </pc:graphicFrameChg>
        <pc:picChg chg="add mod">
          <ac:chgData name="Matthew Laken" userId="2046cb0a8d5e3d41" providerId="LiveId" clId="{D330903A-6B95-4923-86EA-1CE8033CAA7E}" dt="2022-02-21T18:37:46.687" v="2788" actId="692"/>
          <ac:picMkLst>
            <pc:docMk/>
            <pc:sldMk cId="860439767" sldId="258"/>
            <ac:picMk id="12" creationId="{0136553E-C9DF-4ABC-8584-1CEEAAEA13F4}"/>
          </ac:picMkLst>
        </pc:picChg>
        <pc:picChg chg="add mod">
          <ac:chgData name="Matthew Laken" userId="2046cb0a8d5e3d41" providerId="LiveId" clId="{D330903A-6B95-4923-86EA-1CE8033CAA7E}" dt="2022-02-21T18:38:14.819" v="2790" actId="108"/>
          <ac:picMkLst>
            <pc:docMk/>
            <pc:sldMk cId="860439767" sldId="258"/>
            <ac:picMk id="14" creationId="{F3C3928A-ED1B-40AA-BA6B-AE008B8A2BF7}"/>
          </ac:picMkLst>
        </pc:picChg>
        <pc:picChg chg="add mod">
          <ac:chgData name="Matthew Laken" userId="2046cb0a8d5e3d41" providerId="LiveId" clId="{D330903A-6B95-4923-86EA-1CE8033CAA7E}" dt="2022-02-21T18:37:46.687" v="2788" actId="692"/>
          <ac:picMkLst>
            <pc:docMk/>
            <pc:sldMk cId="860439767" sldId="258"/>
            <ac:picMk id="16" creationId="{24AFC342-60D5-4245-9935-8E175E06A05C}"/>
          </ac:picMkLst>
        </pc:picChg>
        <pc:picChg chg="add del mod">
          <ac:chgData name="Matthew Laken" userId="2046cb0a8d5e3d41" providerId="LiveId" clId="{D330903A-6B95-4923-86EA-1CE8033CAA7E}" dt="2022-02-21T18:30:54.904" v="2647" actId="478"/>
          <ac:picMkLst>
            <pc:docMk/>
            <pc:sldMk cId="860439767" sldId="258"/>
            <ac:picMk id="18" creationId="{93F37C9D-3664-45F2-9958-3C077B998850}"/>
          </ac:picMkLst>
        </pc:picChg>
        <pc:picChg chg="add mod">
          <ac:chgData name="Matthew Laken" userId="2046cb0a8d5e3d41" providerId="LiveId" clId="{D330903A-6B95-4923-86EA-1CE8033CAA7E}" dt="2022-02-21T18:37:46.687" v="2788" actId="692"/>
          <ac:picMkLst>
            <pc:docMk/>
            <pc:sldMk cId="860439767" sldId="258"/>
            <ac:picMk id="20" creationId="{A3ECFD89-D7DC-48ED-8432-CDA889E83E33}"/>
          </ac:picMkLst>
        </pc:picChg>
      </pc:sldChg>
      <pc:sldChg chg="addSp delSp modSp new mod modNotesTx">
        <pc:chgData name="Matthew Laken" userId="2046cb0a8d5e3d41" providerId="LiveId" clId="{D330903A-6B95-4923-86EA-1CE8033CAA7E}" dt="2022-03-13T21:42:46.803" v="16247" actId="478"/>
        <pc:sldMkLst>
          <pc:docMk/>
          <pc:sldMk cId="4006411384" sldId="259"/>
        </pc:sldMkLst>
        <pc:spChg chg="mod">
          <ac:chgData name="Matthew Laken" userId="2046cb0a8d5e3d41" providerId="LiveId" clId="{D330903A-6B95-4923-86EA-1CE8033CAA7E}" dt="2022-02-21T19:02:40.003" v="3150" actId="1076"/>
          <ac:spMkLst>
            <pc:docMk/>
            <pc:sldMk cId="4006411384" sldId="259"/>
            <ac:spMk id="2" creationId="{3C6D6C59-E5CB-4D5D-A5BF-2E16A53766DD}"/>
          </ac:spMkLst>
        </pc:spChg>
        <pc:spChg chg="mod">
          <ac:chgData name="Matthew Laken" userId="2046cb0a8d5e3d41" providerId="LiveId" clId="{D330903A-6B95-4923-86EA-1CE8033CAA7E}" dt="2022-02-23T12:50:44.350" v="4543" actId="20577"/>
          <ac:spMkLst>
            <pc:docMk/>
            <pc:sldMk cId="4006411384" sldId="259"/>
            <ac:spMk id="3" creationId="{14E69472-CE33-4A40-8B20-6BB6D4372A89}"/>
          </ac:spMkLst>
        </pc:spChg>
        <pc:spChg chg="add del mod">
          <ac:chgData name="Matthew Laken" userId="2046cb0a8d5e3d41" providerId="LiveId" clId="{D330903A-6B95-4923-86EA-1CE8033CAA7E}" dt="2022-03-13T21:42:46.803" v="16247" actId="478"/>
          <ac:spMkLst>
            <pc:docMk/>
            <pc:sldMk cId="4006411384" sldId="259"/>
            <ac:spMk id="6" creationId="{39AE4AAD-162A-4392-889C-ADA9F21FA9C7}"/>
          </ac:spMkLst>
        </pc:spChg>
        <pc:picChg chg="add mod">
          <ac:chgData name="Matthew Laken" userId="2046cb0a8d5e3d41" providerId="LiveId" clId="{D330903A-6B95-4923-86EA-1CE8033CAA7E}" dt="2022-02-24T22:05:14.130" v="5693" actId="688"/>
          <ac:picMkLst>
            <pc:docMk/>
            <pc:sldMk cId="4006411384" sldId="259"/>
            <ac:picMk id="5" creationId="{1B80E7CA-420E-4141-B343-324DD104DD01}"/>
          </ac:picMkLst>
        </pc:picChg>
      </pc:sldChg>
      <pc:sldChg chg="modSp new del mod">
        <pc:chgData name="Matthew Laken" userId="2046cb0a8d5e3d41" providerId="LiveId" clId="{D330903A-6B95-4923-86EA-1CE8033CAA7E}" dt="2022-02-23T12:31:33.140" v="3328" actId="47"/>
        <pc:sldMkLst>
          <pc:docMk/>
          <pc:sldMk cId="3390240208" sldId="260"/>
        </pc:sldMkLst>
        <pc:spChg chg="mod">
          <ac:chgData name="Matthew Laken" userId="2046cb0a8d5e3d41" providerId="LiveId" clId="{D330903A-6B95-4923-86EA-1CE8033CAA7E}" dt="2022-02-20T01:56:31.564" v="465" actId="20577"/>
          <ac:spMkLst>
            <pc:docMk/>
            <pc:sldMk cId="3390240208" sldId="260"/>
            <ac:spMk id="2" creationId="{407DE71E-8E23-462D-BAAC-D09BAC3ECB35}"/>
          </ac:spMkLst>
        </pc:spChg>
        <pc:spChg chg="mod">
          <ac:chgData name="Matthew Laken" userId="2046cb0a8d5e3d41" providerId="LiveId" clId="{D330903A-6B95-4923-86EA-1CE8033CAA7E}" dt="2022-02-20T01:56:36.711" v="475" actId="20577"/>
          <ac:spMkLst>
            <pc:docMk/>
            <pc:sldMk cId="3390240208" sldId="260"/>
            <ac:spMk id="3" creationId="{B2F42EFD-169C-48F6-ABE6-7CA57A8423EA}"/>
          </ac:spMkLst>
        </pc:spChg>
      </pc:sldChg>
      <pc:sldChg chg="new del">
        <pc:chgData name="Matthew Laken" userId="2046cb0a8d5e3d41" providerId="LiveId" clId="{D330903A-6B95-4923-86EA-1CE8033CAA7E}" dt="2022-02-20T01:56:54.808" v="476" actId="47"/>
        <pc:sldMkLst>
          <pc:docMk/>
          <pc:sldMk cId="2707706659" sldId="261"/>
        </pc:sldMkLst>
      </pc:sldChg>
      <pc:sldChg chg="new del">
        <pc:chgData name="Matthew Laken" userId="2046cb0a8d5e3d41" providerId="LiveId" clId="{D330903A-6B95-4923-86EA-1CE8033CAA7E}" dt="2022-02-20T01:56:56.977" v="477" actId="47"/>
        <pc:sldMkLst>
          <pc:docMk/>
          <pc:sldMk cId="1481776211" sldId="262"/>
        </pc:sldMkLst>
      </pc:sldChg>
      <pc:sldChg chg="addSp delSp modSp add del mod">
        <pc:chgData name="Matthew Laken" userId="2046cb0a8d5e3d41" providerId="LiveId" clId="{D330903A-6B95-4923-86EA-1CE8033CAA7E}" dt="2022-02-21T19:03:23.451" v="3158" actId="2696"/>
        <pc:sldMkLst>
          <pc:docMk/>
          <pc:sldMk cId="301389116" sldId="263"/>
        </pc:sldMkLst>
        <pc:spChg chg="mod">
          <ac:chgData name="Matthew Laken" userId="2046cb0a8d5e3d41" providerId="LiveId" clId="{D330903A-6B95-4923-86EA-1CE8033CAA7E}" dt="2022-02-21T19:03:12.848" v="3156" actId="21"/>
          <ac:spMkLst>
            <pc:docMk/>
            <pc:sldMk cId="301389116" sldId="263"/>
            <ac:spMk id="3" creationId="{14E69472-CE33-4A40-8B20-6BB6D4372A89}"/>
          </ac:spMkLst>
        </pc:spChg>
        <pc:picChg chg="add del">
          <ac:chgData name="Matthew Laken" userId="2046cb0a8d5e3d41" providerId="LiveId" clId="{D330903A-6B95-4923-86EA-1CE8033CAA7E}" dt="2022-02-21T18:44:50.953" v="2942" actId="22"/>
          <ac:picMkLst>
            <pc:docMk/>
            <pc:sldMk cId="301389116" sldId="263"/>
            <ac:picMk id="5" creationId="{D1E3E6A6-FDC3-464E-B766-8E03DF88F016}"/>
          </ac:picMkLst>
        </pc:picChg>
      </pc:sldChg>
      <pc:sldChg chg="addSp delSp modSp add mod ord setBg delDesignElem">
        <pc:chgData name="Matthew Laken" userId="2046cb0a8d5e3d41" providerId="LiveId" clId="{D330903A-6B95-4923-86EA-1CE8033CAA7E}" dt="2022-03-09T19:22:52.578" v="10462" actId="948"/>
        <pc:sldMkLst>
          <pc:docMk/>
          <pc:sldMk cId="2132019118" sldId="263"/>
        </pc:sldMkLst>
        <pc:spChg chg="mod">
          <ac:chgData name="Matthew Laken" userId="2046cb0a8d5e3d41" providerId="LiveId" clId="{D330903A-6B95-4923-86EA-1CE8033CAA7E}" dt="2022-03-09T19:12:07.643" v="10189" actId="1076"/>
          <ac:spMkLst>
            <pc:docMk/>
            <pc:sldMk cId="2132019118" sldId="263"/>
            <ac:spMk id="2" creationId="{00000000-0000-0000-0000-000000000000}"/>
          </ac:spMkLst>
        </pc:spChg>
        <pc:spChg chg="mod">
          <ac:chgData name="Matthew Laken" userId="2046cb0a8d5e3d41" providerId="LiveId" clId="{D330903A-6B95-4923-86EA-1CE8033CAA7E}" dt="2022-03-08T01:50:17.410" v="10111" actId="27636"/>
          <ac:spMkLst>
            <pc:docMk/>
            <pc:sldMk cId="2132019118" sldId="263"/>
            <ac:spMk id="3" creationId="{00000000-0000-0000-0000-000000000000}"/>
          </ac:spMkLst>
        </pc:spChg>
        <pc:spChg chg="add del mod">
          <ac:chgData name="Matthew Laken" userId="2046cb0a8d5e3d41" providerId="LiveId" clId="{D330903A-6B95-4923-86EA-1CE8033CAA7E}" dt="2022-03-09T19:13:52.091" v="10192"/>
          <ac:spMkLst>
            <pc:docMk/>
            <pc:sldMk cId="2132019118" sldId="263"/>
            <ac:spMk id="4" creationId="{B638836A-88F7-4AF6-802A-5FA05F5273BC}"/>
          </ac:spMkLst>
        </pc:spChg>
        <pc:spChg chg="add mod">
          <ac:chgData name="Matthew Laken" userId="2046cb0a8d5e3d41" providerId="LiveId" clId="{D330903A-6B95-4923-86EA-1CE8033CAA7E}" dt="2022-03-09T19:22:52.578" v="10462" actId="948"/>
          <ac:spMkLst>
            <pc:docMk/>
            <pc:sldMk cId="2132019118" sldId="263"/>
            <ac:spMk id="5" creationId="{73959B7C-6C99-4B6C-9AE7-B0504B479029}"/>
          </ac:spMkLst>
        </pc:spChg>
        <pc:spChg chg="del">
          <ac:chgData name="Matthew Laken" userId="2046cb0a8d5e3d41" providerId="LiveId" clId="{D330903A-6B95-4923-86EA-1CE8033CAA7E}" dt="2022-03-08T01:50:17.385" v="10110"/>
          <ac:spMkLst>
            <pc:docMk/>
            <pc:sldMk cId="2132019118" sldId="263"/>
            <ac:spMk id="11" creationId="{419501C6-F015-4273-AF88-E0F6C853899F}"/>
          </ac:spMkLst>
        </pc:spChg>
        <pc:spChg chg="del">
          <ac:chgData name="Matthew Laken" userId="2046cb0a8d5e3d41" providerId="LiveId" clId="{D330903A-6B95-4923-86EA-1CE8033CAA7E}" dt="2022-03-08T01:50:17.385" v="10110"/>
          <ac:spMkLst>
            <pc:docMk/>
            <pc:sldMk cId="2132019118" sldId="263"/>
            <ac:spMk id="13" creationId="{CA677DB7-5829-45BD-9754-5EC484CC4253}"/>
          </ac:spMkLst>
        </pc:spChg>
      </pc:sldChg>
      <pc:sldChg chg="modSp new del mod">
        <pc:chgData name="Matthew Laken" userId="2046cb0a8d5e3d41" providerId="LiveId" clId="{D330903A-6B95-4923-86EA-1CE8033CAA7E}" dt="2022-02-23T12:30:59.863" v="3279" actId="2696"/>
        <pc:sldMkLst>
          <pc:docMk/>
          <pc:sldMk cId="1897861799" sldId="264"/>
        </pc:sldMkLst>
        <pc:spChg chg="mod">
          <ac:chgData name="Matthew Laken" userId="2046cb0a8d5e3d41" providerId="LiveId" clId="{D330903A-6B95-4923-86EA-1CE8033CAA7E}" dt="2022-02-20T01:48:51.828" v="413" actId="20577"/>
          <ac:spMkLst>
            <pc:docMk/>
            <pc:sldMk cId="1897861799" sldId="264"/>
            <ac:spMk id="2" creationId="{3B9B85DD-9732-4208-AFAE-3031291DBDDD}"/>
          </ac:spMkLst>
        </pc:spChg>
        <pc:spChg chg="mod">
          <ac:chgData name="Matthew Laken" userId="2046cb0a8d5e3d41" providerId="LiveId" clId="{D330903A-6B95-4923-86EA-1CE8033CAA7E}" dt="2022-02-20T01:48:58.759" v="442" actId="20577"/>
          <ac:spMkLst>
            <pc:docMk/>
            <pc:sldMk cId="1897861799" sldId="264"/>
            <ac:spMk id="3" creationId="{ED561807-1C76-4318-AC40-B0796EB704E4}"/>
          </ac:spMkLst>
        </pc:spChg>
      </pc:sldChg>
      <pc:sldChg chg="del">
        <pc:chgData name="Matthew Laken" userId="2046cb0a8d5e3d41" providerId="LiveId" clId="{D330903A-6B95-4923-86EA-1CE8033CAA7E}" dt="2022-02-21T18:46:35.929" v="2943" actId="47"/>
        <pc:sldMkLst>
          <pc:docMk/>
          <pc:sldMk cId="3116447224" sldId="265"/>
        </pc:sldMkLst>
      </pc:sldChg>
      <pc:sldChg chg="del">
        <pc:chgData name="Matthew Laken" userId="2046cb0a8d5e3d41" providerId="LiveId" clId="{D330903A-6B95-4923-86EA-1CE8033CAA7E}" dt="2022-02-21T18:46:35.929" v="2943" actId="47"/>
        <pc:sldMkLst>
          <pc:docMk/>
          <pc:sldMk cId="765662861" sldId="266"/>
        </pc:sldMkLst>
      </pc:sldChg>
      <pc:sldChg chg="del">
        <pc:chgData name="Matthew Laken" userId="2046cb0a8d5e3d41" providerId="LiveId" clId="{D330903A-6B95-4923-86EA-1CE8033CAA7E}" dt="2022-02-21T18:46:35.929" v="2943" actId="47"/>
        <pc:sldMkLst>
          <pc:docMk/>
          <pc:sldMk cId="2619759251" sldId="267"/>
        </pc:sldMkLst>
      </pc:sldChg>
      <pc:sldChg chg="del">
        <pc:chgData name="Matthew Laken" userId="2046cb0a8d5e3d41" providerId="LiveId" clId="{D330903A-6B95-4923-86EA-1CE8033CAA7E}" dt="2022-02-21T18:46:35.929" v="2943" actId="47"/>
        <pc:sldMkLst>
          <pc:docMk/>
          <pc:sldMk cId="1299030596" sldId="268"/>
        </pc:sldMkLst>
      </pc:sldChg>
      <pc:sldChg chg="del">
        <pc:chgData name="Matthew Laken" userId="2046cb0a8d5e3d41" providerId="LiveId" clId="{D330903A-6B95-4923-86EA-1CE8033CAA7E}" dt="2022-02-21T18:46:35.929" v="2943" actId="47"/>
        <pc:sldMkLst>
          <pc:docMk/>
          <pc:sldMk cId="849801927" sldId="269"/>
        </pc:sldMkLst>
      </pc:sldChg>
      <pc:sldChg chg="del">
        <pc:chgData name="Matthew Laken" userId="2046cb0a8d5e3d41" providerId="LiveId" clId="{D330903A-6B95-4923-86EA-1CE8033CAA7E}" dt="2022-02-21T18:46:35.929" v="2943" actId="47"/>
        <pc:sldMkLst>
          <pc:docMk/>
          <pc:sldMk cId="2635519102" sldId="270"/>
        </pc:sldMkLst>
      </pc:sldChg>
      <pc:sldChg chg="del">
        <pc:chgData name="Matthew Laken" userId="2046cb0a8d5e3d41" providerId="LiveId" clId="{D330903A-6B95-4923-86EA-1CE8033CAA7E}" dt="2022-02-21T18:46:35.929" v="2943" actId="47"/>
        <pc:sldMkLst>
          <pc:docMk/>
          <pc:sldMk cId="3215520450" sldId="271"/>
        </pc:sldMkLst>
      </pc:sldChg>
      <pc:sldChg chg="del">
        <pc:chgData name="Matthew Laken" userId="2046cb0a8d5e3d41" providerId="LiveId" clId="{D330903A-6B95-4923-86EA-1CE8033CAA7E}" dt="2022-02-21T18:46:35.929" v="2943" actId="47"/>
        <pc:sldMkLst>
          <pc:docMk/>
          <pc:sldMk cId="3727191250" sldId="272"/>
        </pc:sldMkLst>
      </pc:sldChg>
      <pc:sldChg chg="del">
        <pc:chgData name="Matthew Laken" userId="2046cb0a8d5e3d41" providerId="LiveId" clId="{D330903A-6B95-4923-86EA-1CE8033CAA7E}" dt="2022-02-21T18:46:35.929" v="2943" actId="47"/>
        <pc:sldMkLst>
          <pc:docMk/>
          <pc:sldMk cId="3543949726" sldId="273"/>
        </pc:sldMkLst>
      </pc:sldChg>
      <pc:sldChg chg="del">
        <pc:chgData name="Matthew Laken" userId="2046cb0a8d5e3d41" providerId="LiveId" clId="{D330903A-6B95-4923-86EA-1CE8033CAA7E}" dt="2022-02-21T18:46:35.929" v="2943" actId="47"/>
        <pc:sldMkLst>
          <pc:docMk/>
          <pc:sldMk cId="1805877648" sldId="274"/>
        </pc:sldMkLst>
      </pc:sldChg>
      <pc:sldChg chg="delSp modSp add del mod ord setBg delDesignElem">
        <pc:chgData name="Matthew Laken" userId="2046cb0a8d5e3d41" providerId="LiveId" clId="{D330903A-6B95-4923-86EA-1CE8033CAA7E}" dt="2022-03-09T19:44:04.567" v="10691" actId="2696"/>
        <pc:sldMkLst>
          <pc:docMk/>
          <pc:sldMk cId="3531689210" sldId="274"/>
        </pc:sldMkLst>
        <pc:spChg chg="del">
          <ac:chgData name="Matthew Laken" userId="2046cb0a8d5e3d41" providerId="LiveId" clId="{D330903A-6B95-4923-86EA-1CE8033CAA7E}" dt="2022-03-08T01:51:09.529" v="10115"/>
          <ac:spMkLst>
            <pc:docMk/>
            <pc:sldMk cId="3531689210" sldId="274"/>
            <ac:spMk id="11" creationId="{1660E788-AFA9-4A1B-9991-6AA74632A15B}"/>
          </ac:spMkLst>
        </pc:spChg>
        <pc:spChg chg="del">
          <ac:chgData name="Matthew Laken" userId="2046cb0a8d5e3d41" providerId="LiveId" clId="{D330903A-6B95-4923-86EA-1CE8033CAA7E}" dt="2022-03-08T01:51:09.529" v="10115"/>
          <ac:spMkLst>
            <pc:docMk/>
            <pc:sldMk cId="3531689210" sldId="274"/>
            <ac:spMk id="13" creationId="{867D4867-5BA7-4462-B2F6-A23F4A622AA7}"/>
          </ac:spMkLst>
        </pc:spChg>
        <pc:picChg chg="del mod">
          <ac:chgData name="Matthew Laken" userId="2046cb0a8d5e3d41" providerId="LiveId" clId="{D330903A-6B95-4923-86EA-1CE8033CAA7E}" dt="2022-03-09T19:23:37.256" v="10467" actId="21"/>
          <ac:picMkLst>
            <pc:docMk/>
            <pc:sldMk cId="3531689210" sldId="274"/>
            <ac:picMk id="8" creationId="{60327559-6F0E-4F61-B185-BFE1A6FE4E28}"/>
          </ac:picMkLst>
        </pc:picChg>
      </pc:sldChg>
      <pc:sldChg chg="del">
        <pc:chgData name="Matthew Laken" userId="2046cb0a8d5e3d41" providerId="LiveId" clId="{D330903A-6B95-4923-86EA-1CE8033CAA7E}" dt="2022-02-21T18:46:35.929" v="2943" actId="47"/>
        <pc:sldMkLst>
          <pc:docMk/>
          <pc:sldMk cId="3803513258" sldId="275"/>
        </pc:sldMkLst>
      </pc:sldChg>
      <pc:sldChg chg="del">
        <pc:chgData name="Matthew Laken" userId="2046cb0a8d5e3d41" providerId="LiveId" clId="{D330903A-6B95-4923-86EA-1CE8033CAA7E}" dt="2022-02-21T18:46:35.929" v="2943" actId="47"/>
        <pc:sldMkLst>
          <pc:docMk/>
          <pc:sldMk cId="4069486033" sldId="276"/>
        </pc:sldMkLst>
      </pc:sldChg>
      <pc:sldChg chg="addSp modSp new mod">
        <pc:chgData name="Matthew Laken" userId="2046cb0a8d5e3d41" providerId="LiveId" clId="{D330903A-6B95-4923-86EA-1CE8033CAA7E}" dt="2022-03-13T20:27:19.736" v="16161" actId="1076"/>
        <pc:sldMkLst>
          <pc:docMk/>
          <pc:sldMk cId="4049168334" sldId="277"/>
        </pc:sldMkLst>
        <pc:spChg chg="mod">
          <ac:chgData name="Matthew Laken" userId="2046cb0a8d5e3d41" providerId="LiveId" clId="{D330903A-6B95-4923-86EA-1CE8033CAA7E}" dt="2022-03-10T18:27:28.549" v="10774" actId="20577"/>
          <ac:spMkLst>
            <pc:docMk/>
            <pc:sldMk cId="4049168334" sldId="277"/>
            <ac:spMk id="2" creationId="{5CF6C284-B4E2-46AF-82AD-9E22BA184CDD}"/>
          </ac:spMkLst>
        </pc:spChg>
        <pc:spChg chg="mod">
          <ac:chgData name="Matthew Laken" userId="2046cb0a8d5e3d41" providerId="LiveId" clId="{D330903A-6B95-4923-86EA-1CE8033CAA7E}" dt="2022-03-13T20:20:15.374" v="16155" actId="20577"/>
          <ac:spMkLst>
            <pc:docMk/>
            <pc:sldMk cId="4049168334" sldId="277"/>
            <ac:spMk id="3" creationId="{A61201BE-3B84-4EEF-9C7E-436DAFC07137}"/>
          </ac:spMkLst>
        </pc:spChg>
        <pc:spChg chg="add mod">
          <ac:chgData name="Matthew Laken" userId="2046cb0a8d5e3d41" providerId="LiveId" clId="{D330903A-6B95-4923-86EA-1CE8033CAA7E}" dt="2022-03-13T20:27:19.736" v="16161" actId="1076"/>
          <ac:spMkLst>
            <pc:docMk/>
            <pc:sldMk cId="4049168334" sldId="277"/>
            <ac:spMk id="6" creationId="{BD8B3481-6AF0-46DB-A2A3-D2A163950D4A}"/>
          </ac:spMkLst>
        </pc:spChg>
        <pc:picChg chg="add mod">
          <ac:chgData name="Matthew Laken" userId="2046cb0a8d5e3d41" providerId="LiveId" clId="{D330903A-6B95-4923-86EA-1CE8033CAA7E}" dt="2022-03-10T18:28:30.815" v="10804" actId="108"/>
          <ac:picMkLst>
            <pc:docMk/>
            <pc:sldMk cId="4049168334" sldId="277"/>
            <ac:picMk id="5" creationId="{90D75310-C848-4B62-9BC3-FD93A901CE06}"/>
          </ac:picMkLst>
        </pc:picChg>
      </pc:sldChg>
      <pc:sldChg chg="modSp add del mod">
        <pc:chgData name="Matthew Laken" userId="2046cb0a8d5e3d41" providerId="LiveId" clId="{D330903A-6B95-4923-86EA-1CE8033CAA7E}" dt="2022-02-23T12:44:42.255" v="4176" actId="2696"/>
        <pc:sldMkLst>
          <pc:docMk/>
          <pc:sldMk cId="809744722" sldId="278"/>
        </pc:sldMkLst>
        <pc:spChg chg="mod">
          <ac:chgData name="Matthew Laken" userId="2046cb0a8d5e3d41" providerId="LiveId" clId="{D330903A-6B95-4923-86EA-1CE8033CAA7E}" dt="2022-02-21T19:03:48.132" v="3193" actId="20577"/>
          <ac:spMkLst>
            <pc:docMk/>
            <pc:sldMk cId="809744722" sldId="278"/>
            <ac:spMk id="2" creationId="{3C6D6C59-E5CB-4D5D-A5BF-2E16A53766DD}"/>
          </ac:spMkLst>
        </pc:spChg>
        <pc:spChg chg="mod">
          <ac:chgData name="Matthew Laken" userId="2046cb0a8d5e3d41" providerId="LiveId" clId="{D330903A-6B95-4923-86EA-1CE8033CAA7E}" dt="2022-02-21T19:03:57.108" v="3215" actId="20577"/>
          <ac:spMkLst>
            <pc:docMk/>
            <pc:sldMk cId="809744722" sldId="278"/>
            <ac:spMk id="3" creationId="{14E69472-CE33-4A40-8B20-6BB6D4372A89}"/>
          </ac:spMkLst>
        </pc:spChg>
      </pc:sldChg>
      <pc:sldChg chg="addSp delSp modSp add mod">
        <pc:chgData name="Matthew Laken" userId="2046cb0a8d5e3d41" providerId="LiveId" clId="{D330903A-6B95-4923-86EA-1CE8033CAA7E}" dt="2022-03-13T21:09:14.144" v="16207" actId="20577"/>
        <pc:sldMkLst>
          <pc:docMk/>
          <pc:sldMk cId="3966093665" sldId="279"/>
        </pc:sldMkLst>
        <pc:spChg chg="mod">
          <ac:chgData name="Matthew Laken" userId="2046cb0a8d5e3d41" providerId="LiveId" clId="{D330903A-6B95-4923-86EA-1CE8033CAA7E}" dt="2022-02-23T12:51:01.616" v="4561" actId="20577"/>
          <ac:spMkLst>
            <pc:docMk/>
            <pc:sldMk cId="3966093665" sldId="279"/>
            <ac:spMk id="2" creationId="{3C6D6C59-E5CB-4D5D-A5BF-2E16A53766DD}"/>
          </ac:spMkLst>
        </pc:spChg>
        <pc:spChg chg="del mod">
          <ac:chgData name="Matthew Laken" userId="2046cb0a8d5e3d41" providerId="LiveId" clId="{D330903A-6B95-4923-86EA-1CE8033CAA7E}" dt="2022-02-24T21:15:43.531" v="4705" actId="478"/>
          <ac:spMkLst>
            <pc:docMk/>
            <pc:sldMk cId="3966093665" sldId="279"/>
            <ac:spMk id="3" creationId="{14E69472-CE33-4A40-8B20-6BB6D4372A89}"/>
          </ac:spMkLst>
        </pc:spChg>
        <pc:spChg chg="add mod">
          <ac:chgData name="Matthew Laken" userId="2046cb0a8d5e3d41" providerId="LiveId" clId="{D330903A-6B95-4923-86EA-1CE8033CAA7E}" dt="2022-03-13T21:08:52.632" v="16202" actId="1076"/>
          <ac:spMkLst>
            <pc:docMk/>
            <pc:sldMk cId="3966093665" sldId="279"/>
            <ac:spMk id="6" creationId="{5DF9380C-DBC6-42EC-8798-C15B28B7537D}"/>
          </ac:spMkLst>
        </pc:spChg>
        <pc:spChg chg="add mod">
          <ac:chgData name="Matthew Laken" userId="2046cb0a8d5e3d41" providerId="LiveId" clId="{D330903A-6B95-4923-86EA-1CE8033CAA7E}" dt="2022-03-13T21:09:14.144" v="16207" actId="20577"/>
          <ac:spMkLst>
            <pc:docMk/>
            <pc:sldMk cId="3966093665" sldId="279"/>
            <ac:spMk id="12" creationId="{DAEBBB2C-DED2-43A9-8F00-E7D1BC2A165A}"/>
          </ac:spMkLst>
        </pc:spChg>
        <pc:picChg chg="add del mod ord modCrop">
          <ac:chgData name="Matthew Laken" userId="2046cb0a8d5e3d41" providerId="LiveId" clId="{D330903A-6B95-4923-86EA-1CE8033CAA7E}" dt="2022-02-24T21:15:54.363" v="4706" actId="21"/>
          <ac:picMkLst>
            <pc:docMk/>
            <pc:sldMk cId="3966093665" sldId="279"/>
            <ac:picMk id="5" creationId="{85D5BCD2-79F2-484F-83AA-75FDF124CBC3}"/>
          </ac:picMkLst>
        </pc:picChg>
        <pc:picChg chg="add mod">
          <ac:chgData name="Matthew Laken" userId="2046cb0a8d5e3d41" providerId="LiveId" clId="{D330903A-6B95-4923-86EA-1CE8033CAA7E}" dt="2022-02-24T21:18:43.461" v="4725" actId="1076"/>
          <ac:picMkLst>
            <pc:docMk/>
            <pc:sldMk cId="3966093665" sldId="279"/>
            <ac:picMk id="7" creationId="{2E51C38B-9B41-493E-8A63-38637B239632}"/>
          </ac:picMkLst>
        </pc:picChg>
        <pc:picChg chg="add mod">
          <ac:chgData name="Matthew Laken" userId="2046cb0a8d5e3d41" providerId="LiveId" clId="{D330903A-6B95-4923-86EA-1CE8033CAA7E}" dt="2022-02-24T21:37:50.130" v="5572" actId="1076"/>
          <ac:picMkLst>
            <pc:docMk/>
            <pc:sldMk cId="3966093665" sldId="279"/>
            <ac:picMk id="9" creationId="{1B18BDA3-F9A4-429B-BBBA-61A193F7BB3F}"/>
          </ac:picMkLst>
        </pc:picChg>
        <pc:picChg chg="add del mod modCrop">
          <ac:chgData name="Matthew Laken" userId="2046cb0a8d5e3d41" providerId="LiveId" clId="{D330903A-6B95-4923-86EA-1CE8033CAA7E}" dt="2022-02-24T21:37:41.670" v="5571" actId="478"/>
          <ac:picMkLst>
            <pc:docMk/>
            <pc:sldMk cId="3966093665" sldId="279"/>
            <ac:picMk id="11" creationId="{0B7E4126-974A-4F4F-B9D3-A4478DE3FDAB}"/>
          </ac:picMkLst>
        </pc:picChg>
      </pc:sldChg>
      <pc:sldChg chg="addSp modSp add mod">
        <pc:chgData name="Matthew Laken" userId="2046cb0a8d5e3d41" providerId="LiveId" clId="{D330903A-6B95-4923-86EA-1CE8033CAA7E}" dt="2022-03-13T21:15:55.157" v="16229" actId="20577"/>
        <pc:sldMkLst>
          <pc:docMk/>
          <pc:sldMk cId="3074107707" sldId="280"/>
        </pc:sldMkLst>
        <pc:spChg chg="mod">
          <ac:chgData name="Matthew Laken" userId="2046cb0a8d5e3d41" providerId="LiveId" clId="{D330903A-6B95-4923-86EA-1CE8033CAA7E}" dt="2022-02-23T12:31:44.049" v="3357" actId="20577"/>
          <ac:spMkLst>
            <pc:docMk/>
            <pc:sldMk cId="3074107707" sldId="280"/>
            <ac:spMk id="2" creationId="{3C6D6C59-E5CB-4D5D-A5BF-2E16A53766DD}"/>
          </ac:spMkLst>
        </pc:spChg>
        <pc:spChg chg="mod">
          <ac:chgData name="Matthew Laken" userId="2046cb0a8d5e3d41" providerId="LiveId" clId="{D330903A-6B95-4923-86EA-1CE8033CAA7E}" dt="2022-03-13T21:15:55.157" v="16229" actId="20577"/>
          <ac:spMkLst>
            <pc:docMk/>
            <pc:sldMk cId="3074107707" sldId="280"/>
            <ac:spMk id="3" creationId="{14E69472-CE33-4A40-8B20-6BB6D4372A89}"/>
          </ac:spMkLst>
        </pc:spChg>
        <pc:spChg chg="add mod">
          <ac:chgData name="Matthew Laken" userId="2046cb0a8d5e3d41" providerId="LiveId" clId="{D330903A-6B95-4923-86EA-1CE8033CAA7E}" dt="2022-03-13T21:11:52.737" v="16213" actId="1076"/>
          <ac:spMkLst>
            <pc:docMk/>
            <pc:sldMk cId="3074107707" sldId="280"/>
            <ac:spMk id="5" creationId="{7AF62ECB-C080-4248-915F-CC573D5AA678}"/>
          </ac:spMkLst>
        </pc:spChg>
        <pc:picChg chg="add mod">
          <ac:chgData name="Matthew Laken" userId="2046cb0a8d5e3d41" providerId="LiveId" clId="{D330903A-6B95-4923-86EA-1CE8033CAA7E}" dt="2022-03-10T21:31:02.589" v="11405" actId="1076"/>
          <ac:picMkLst>
            <pc:docMk/>
            <pc:sldMk cId="3074107707" sldId="280"/>
            <ac:picMk id="1026" creationId="{E5F96749-2737-4235-9FAB-50E7948BCE8E}"/>
          </ac:picMkLst>
        </pc:picChg>
      </pc:sldChg>
      <pc:sldChg chg="addSp modSp add mod modNotesTx">
        <pc:chgData name="Matthew Laken" userId="2046cb0a8d5e3d41" providerId="LiveId" clId="{D330903A-6B95-4923-86EA-1CE8033CAA7E}" dt="2022-03-13T21:13:33.495" v="16225" actId="27636"/>
        <pc:sldMkLst>
          <pc:docMk/>
          <pc:sldMk cId="255817041" sldId="281"/>
        </pc:sldMkLst>
        <pc:spChg chg="mod">
          <ac:chgData name="Matthew Laken" userId="2046cb0a8d5e3d41" providerId="LiveId" clId="{D330903A-6B95-4923-86EA-1CE8033CAA7E}" dt="2022-02-23T12:42:30.833" v="3904" actId="20577"/>
          <ac:spMkLst>
            <pc:docMk/>
            <pc:sldMk cId="255817041" sldId="281"/>
            <ac:spMk id="2" creationId="{3C6D6C59-E5CB-4D5D-A5BF-2E16A53766DD}"/>
          </ac:spMkLst>
        </pc:spChg>
        <pc:spChg chg="mod">
          <ac:chgData name="Matthew Laken" userId="2046cb0a8d5e3d41" providerId="LiveId" clId="{D330903A-6B95-4923-86EA-1CE8033CAA7E}" dt="2022-03-13T21:13:33.495" v="16225" actId="27636"/>
          <ac:spMkLst>
            <pc:docMk/>
            <pc:sldMk cId="255817041" sldId="281"/>
            <ac:spMk id="3" creationId="{14E69472-CE33-4A40-8B20-6BB6D4372A89}"/>
          </ac:spMkLst>
        </pc:spChg>
        <pc:spChg chg="add mod">
          <ac:chgData name="Matthew Laken" userId="2046cb0a8d5e3d41" providerId="LiveId" clId="{D330903A-6B95-4923-86EA-1CE8033CAA7E}" dt="2022-03-13T21:13:24.278" v="16219" actId="1076"/>
          <ac:spMkLst>
            <pc:docMk/>
            <pc:sldMk cId="255817041" sldId="281"/>
            <ac:spMk id="4" creationId="{1E20BFB7-F199-4F82-A4CE-8435A4FDF4FA}"/>
          </ac:spMkLst>
        </pc:spChg>
        <pc:picChg chg="add mod ord">
          <ac:chgData name="Matthew Laken" userId="2046cb0a8d5e3d41" providerId="LiveId" clId="{D330903A-6B95-4923-86EA-1CE8033CAA7E}" dt="2022-02-24T04:19:57.359" v="4580" actId="29295"/>
          <ac:picMkLst>
            <pc:docMk/>
            <pc:sldMk cId="255817041" sldId="281"/>
            <ac:picMk id="5" creationId="{A19B01D2-0C08-4802-89F1-B4B7D3F8582D}"/>
          </ac:picMkLst>
        </pc:picChg>
        <pc:picChg chg="add mod">
          <ac:chgData name="Matthew Laken" userId="2046cb0a8d5e3d41" providerId="LiveId" clId="{D330903A-6B95-4923-86EA-1CE8033CAA7E}" dt="2022-02-24T21:16:58.023" v="4718" actId="1076"/>
          <ac:picMkLst>
            <pc:docMk/>
            <pc:sldMk cId="255817041" sldId="281"/>
            <ac:picMk id="6" creationId="{F2AC7593-51EC-4C81-9041-75AD68FB6D93}"/>
          </ac:picMkLst>
        </pc:picChg>
      </pc:sldChg>
      <pc:sldChg chg="addSp delSp modSp add mod modNotesTx">
        <pc:chgData name="Matthew Laken" userId="2046cb0a8d5e3d41" providerId="LiveId" clId="{D330903A-6B95-4923-86EA-1CE8033CAA7E}" dt="2022-03-09T23:53:57.855" v="10751" actId="2"/>
        <pc:sldMkLst>
          <pc:docMk/>
          <pc:sldMk cId="3876871932" sldId="282"/>
        </pc:sldMkLst>
        <pc:spChg chg="mod">
          <ac:chgData name="Matthew Laken" userId="2046cb0a8d5e3d41" providerId="LiveId" clId="{D330903A-6B95-4923-86EA-1CE8033CAA7E}" dt="2022-02-24T21:44:54.523" v="5616" actId="108"/>
          <ac:spMkLst>
            <pc:docMk/>
            <pc:sldMk cId="3876871932" sldId="282"/>
            <ac:spMk id="2" creationId="{3C6D6C59-E5CB-4D5D-A5BF-2E16A53766DD}"/>
          </ac:spMkLst>
        </pc:spChg>
        <pc:spChg chg="mod">
          <ac:chgData name="Matthew Laken" userId="2046cb0a8d5e3d41" providerId="LiveId" clId="{D330903A-6B95-4923-86EA-1CE8033CAA7E}" dt="2022-03-09T23:53:57.855" v="10751" actId="2"/>
          <ac:spMkLst>
            <pc:docMk/>
            <pc:sldMk cId="3876871932" sldId="282"/>
            <ac:spMk id="3" creationId="{14E69472-CE33-4A40-8B20-6BB6D4372A89}"/>
          </ac:spMkLst>
        </pc:spChg>
        <pc:picChg chg="del">
          <ac:chgData name="Matthew Laken" userId="2046cb0a8d5e3d41" providerId="LiveId" clId="{D330903A-6B95-4923-86EA-1CE8033CAA7E}" dt="2022-02-24T22:16:37.035" v="5694" actId="478"/>
          <ac:picMkLst>
            <pc:docMk/>
            <pc:sldMk cId="3876871932" sldId="282"/>
            <ac:picMk id="5" creationId="{1B80E7CA-420E-4141-B343-324DD104DD01}"/>
          </ac:picMkLst>
        </pc:picChg>
        <pc:picChg chg="add mod">
          <ac:chgData name="Matthew Laken" userId="2046cb0a8d5e3d41" providerId="LiveId" clId="{D330903A-6B95-4923-86EA-1CE8033CAA7E}" dt="2022-02-24T22:16:57.623" v="5699" actId="1076"/>
          <ac:picMkLst>
            <pc:docMk/>
            <pc:sldMk cId="3876871932" sldId="282"/>
            <ac:picMk id="2050" creationId="{708D44F6-53F8-4EB7-A91E-DA61925969D3}"/>
          </ac:picMkLst>
        </pc:picChg>
      </pc:sldChg>
      <pc:sldChg chg="addSp delSp modSp add mod replId modNotesTx">
        <pc:chgData name="Matthew Laken" userId="2046cb0a8d5e3d41" providerId="LiveId" clId="{D330903A-6B95-4923-86EA-1CE8033CAA7E}" dt="2022-03-13T21:43:54.842" v="16256"/>
        <pc:sldMkLst>
          <pc:docMk/>
          <pc:sldMk cId="3618929916" sldId="283"/>
        </pc:sldMkLst>
        <pc:spChg chg="mod">
          <ac:chgData name="Matthew Laken" userId="2046cb0a8d5e3d41" providerId="LiveId" clId="{D330903A-6B95-4923-86EA-1CE8033CAA7E}" dt="2022-02-25T00:05:51.696" v="5895" actId="27636"/>
          <ac:spMkLst>
            <pc:docMk/>
            <pc:sldMk cId="3618929916" sldId="283"/>
            <ac:spMk id="2" creationId="{3C6D6C59-E5CB-4D5D-A5BF-2E16A53766DD}"/>
          </ac:spMkLst>
        </pc:spChg>
        <pc:spChg chg="mod">
          <ac:chgData name="Matthew Laken" userId="2046cb0a8d5e3d41" providerId="LiveId" clId="{D330903A-6B95-4923-86EA-1CE8033CAA7E}" dt="2022-03-01T22:18:26.462" v="8168" actId="20577"/>
          <ac:spMkLst>
            <pc:docMk/>
            <pc:sldMk cId="3618929916" sldId="283"/>
            <ac:spMk id="3" creationId="{14E69472-CE33-4A40-8B20-6BB6D4372A89}"/>
          </ac:spMkLst>
        </pc:spChg>
        <pc:spChg chg="add del mod">
          <ac:chgData name="Matthew Laken" userId="2046cb0a8d5e3d41" providerId="LiveId" clId="{D330903A-6B95-4923-86EA-1CE8033CAA7E}" dt="2022-03-13T21:43:49.913" v="16252" actId="478"/>
          <ac:spMkLst>
            <pc:docMk/>
            <pc:sldMk cId="3618929916" sldId="283"/>
            <ac:spMk id="4" creationId="{F32EB456-0E19-4DEB-B267-5EBC936280FC}"/>
          </ac:spMkLst>
        </pc:spChg>
        <pc:picChg chg="del">
          <ac:chgData name="Matthew Laken" userId="2046cb0a8d5e3d41" providerId="LiveId" clId="{D330903A-6B95-4923-86EA-1CE8033CAA7E}" dt="2022-02-25T00:21:31.276" v="6191" actId="478"/>
          <ac:picMkLst>
            <pc:docMk/>
            <pc:sldMk cId="3618929916" sldId="283"/>
            <ac:picMk id="5" creationId="{A19B01D2-0C08-4802-89F1-B4B7D3F8582D}"/>
          </ac:picMkLst>
        </pc:picChg>
        <pc:picChg chg="del">
          <ac:chgData name="Matthew Laken" userId="2046cb0a8d5e3d41" providerId="LiveId" clId="{D330903A-6B95-4923-86EA-1CE8033CAA7E}" dt="2022-02-25T00:05:54.247" v="5896" actId="478"/>
          <ac:picMkLst>
            <pc:docMk/>
            <pc:sldMk cId="3618929916" sldId="283"/>
            <ac:picMk id="6" creationId="{F2AC7593-51EC-4C81-9041-75AD68FB6D93}"/>
          </ac:picMkLst>
        </pc:picChg>
        <pc:picChg chg="add mod">
          <ac:chgData name="Matthew Laken" userId="2046cb0a8d5e3d41" providerId="LiveId" clId="{D330903A-6B95-4923-86EA-1CE8033CAA7E}" dt="2022-02-25T00:23:25.490" v="6262" actId="29295"/>
          <ac:picMkLst>
            <pc:docMk/>
            <pc:sldMk cId="3618929916" sldId="283"/>
            <ac:picMk id="7" creationId="{4403BF34-7BBB-451E-858C-6D385977932F}"/>
          </ac:picMkLst>
        </pc:picChg>
      </pc:sldChg>
      <pc:sldChg chg="addSp delSp modSp add del mod replId modNotesTx">
        <pc:chgData name="Matthew Laken" userId="2046cb0a8d5e3d41" providerId="LiveId" clId="{D330903A-6B95-4923-86EA-1CE8033CAA7E}" dt="2022-02-25T19:34:36.481" v="7297" actId="47"/>
        <pc:sldMkLst>
          <pc:docMk/>
          <pc:sldMk cId="1345745921" sldId="284"/>
        </pc:sldMkLst>
        <pc:spChg chg="add mod">
          <ac:chgData name="Matthew Laken" userId="2046cb0a8d5e3d41" providerId="LiveId" clId="{D330903A-6B95-4923-86EA-1CE8033CAA7E}" dt="2022-02-25T19:23:54.272" v="6989" actId="1076"/>
          <ac:spMkLst>
            <pc:docMk/>
            <pc:sldMk cId="1345745921" sldId="284"/>
            <ac:spMk id="11" creationId="{2B9D8349-D504-41D0-BDED-5C3B31E9C827}"/>
          </ac:spMkLst>
        </pc:spChg>
        <pc:spChg chg="mod">
          <ac:chgData name="Matthew Laken" userId="2046cb0a8d5e3d41" providerId="LiveId" clId="{D330903A-6B95-4923-86EA-1CE8033CAA7E}" dt="2022-02-25T19:23:32.458" v="6983" actId="1076"/>
          <ac:spMkLst>
            <pc:docMk/>
            <pc:sldMk cId="1345745921" sldId="284"/>
            <ac:spMk id="12" creationId="{DAEBBB2C-DED2-43A9-8F00-E7D1BC2A165A}"/>
          </ac:spMkLst>
        </pc:spChg>
        <pc:picChg chg="add del mod modCrop">
          <ac:chgData name="Matthew Laken" userId="2046cb0a8d5e3d41" providerId="LiveId" clId="{D330903A-6B95-4923-86EA-1CE8033CAA7E}" dt="2022-02-25T19:16:38.734" v="6880" actId="478"/>
          <ac:picMkLst>
            <pc:docMk/>
            <pc:sldMk cId="1345745921" sldId="284"/>
            <ac:picMk id="4" creationId="{81DEA182-6396-44D9-80C4-167DB710F6C6}"/>
          </ac:picMkLst>
        </pc:picChg>
        <pc:picChg chg="add del mod modCrop">
          <ac:chgData name="Matthew Laken" userId="2046cb0a8d5e3d41" providerId="LiveId" clId="{D330903A-6B95-4923-86EA-1CE8033CAA7E}" dt="2022-02-25T19:16:35.139" v="6878" actId="478"/>
          <ac:picMkLst>
            <pc:docMk/>
            <pc:sldMk cId="1345745921" sldId="284"/>
            <ac:picMk id="6" creationId="{173D471A-A071-40B2-BF88-A4555A96B995}"/>
          </ac:picMkLst>
        </pc:picChg>
        <pc:picChg chg="del">
          <ac:chgData name="Matthew Laken" userId="2046cb0a8d5e3d41" providerId="LiveId" clId="{D330903A-6B95-4923-86EA-1CE8033CAA7E}" dt="2022-02-25T00:13:52.960" v="6151" actId="478"/>
          <ac:picMkLst>
            <pc:docMk/>
            <pc:sldMk cId="1345745921" sldId="284"/>
            <ac:picMk id="7" creationId="{2E51C38B-9B41-493E-8A63-38637B239632}"/>
          </ac:picMkLst>
        </pc:picChg>
        <pc:picChg chg="del">
          <ac:chgData name="Matthew Laken" userId="2046cb0a8d5e3d41" providerId="LiveId" clId="{D330903A-6B95-4923-86EA-1CE8033CAA7E}" dt="2022-02-25T00:13:54.225" v="6152" actId="478"/>
          <ac:picMkLst>
            <pc:docMk/>
            <pc:sldMk cId="1345745921" sldId="284"/>
            <ac:picMk id="9" creationId="{1B18BDA3-F9A4-429B-BBBA-61A193F7BB3F}"/>
          </ac:picMkLst>
        </pc:picChg>
        <pc:picChg chg="add mod">
          <ac:chgData name="Matthew Laken" userId="2046cb0a8d5e3d41" providerId="LiveId" clId="{D330903A-6B95-4923-86EA-1CE8033CAA7E}" dt="2022-02-25T19:23:32.458" v="6983" actId="1076"/>
          <ac:picMkLst>
            <pc:docMk/>
            <pc:sldMk cId="1345745921" sldId="284"/>
            <ac:picMk id="10" creationId="{F8744B9E-8DF4-449E-8C9A-C2622F18DB5C}"/>
          </ac:picMkLst>
        </pc:picChg>
      </pc:sldChg>
      <pc:sldChg chg="addSp delSp modSp add mod replId modNotesTx">
        <pc:chgData name="Matthew Laken" userId="2046cb0a8d5e3d41" providerId="LiveId" clId="{D330903A-6B95-4923-86EA-1CE8033CAA7E}" dt="2022-03-13T21:49:09.856" v="16318" actId="20577"/>
        <pc:sldMkLst>
          <pc:docMk/>
          <pc:sldMk cId="1839475210" sldId="285"/>
        </pc:sldMkLst>
        <pc:spChg chg="mod ord">
          <ac:chgData name="Matthew Laken" userId="2046cb0a8d5e3d41" providerId="LiveId" clId="{D330903A-6B95-4923-86EA-1CE8033CAA7E}" dt="2022-03-13T21:49:09.856" v="16318" actId="20577"/>
          <ac:spMkLst>
            <pc:docMk/>
            <pc:sldMk cId="1839475210" sldId="285"/>
            <ac:spMk id="3" creationId="{14E69472-CE33-4A40-8B20-6BB6D4372A89}"/>
          </ac:spMkLst>
        </pc:spChg>
        <pc:spChg chg="add del mod">
          <ac:chgData name="Matthew Laken" userId="2046cb0a8d5e3d41" providerId="LiveId" clId="{D330903A-6B95-4923-86EA-1CE8033CAA7E}" dt="2022-03-13T21:45:30.799" v="16281" actId="478"/>
          <ac:spMkLst>
            <pc:docMk/>
            <pc:sldMk cId="1839475210" sldId="285"/>
            <ac:spMk id="4" creationId="{CF4CD2C8-BED1-4AEC-91C4-146938494D83}"/>
          </ac:spMkLst>
        </pc:spChg>
        <pc:picChg chg="add del mod ord">
          <ac:chgData name="Matthew Laken" userId="2046cb0a8d5e3d41" providerId="LiveId" clId="{D330903A-6B95-4923-86EA-1CE8033CAA7E}" dt="2022-03-01T18:51:18.558" v="7929" actId="478"/>
          <ac:picMkLst>
            <pc:docMk/>
            <pc:sldMk cId="1839475210" sldId="285"/>
            <ac:picMk id="5" creationId="{61341F89-B3E2-472B-811F-57DC916E7E1E}"/>
          </ac:picMkLst>
        </pc:picChg>
        <pc:picChg chg="add mod">
          <ac:chgData name="Matthew Laken" userId="2046cb0a8d5e3d41" providerId="LiveId" clId="{D330903A-6B95-4923-86EA-1CE8033CAA7E}" dt="2022-03-13T21:49:07.160" v="16317" actId="167"/>
          <ac:picMkLst>
            <pc:docMk/>
            <pc:sldMk cId="1839475210" sldId="285"/>
            <ac:picMk id="6" creationId="{F7F7FF72-DB3E-4131-8EBA-F380D73CC2A2}"/>
          </ac:picMkLst>
        </pc:picChg>
        <pc:picChg chg="del">
          <ac:chgData name="Matthew Laken" userId="2046cb0a8d5e3d41" providerId="LiveId" clId="{D330903A-6B95-4923-86EA-1CE8033CAA7E}" dt="2022-03-01T18:49:52.198" v="7920" actId="478"/>
          <ac:picMkLst>
            <pc:docMk/>
            <pc:sldMk cId="1839475210" sldId="285"/>
            <ac:picMk id="1026" creationId="{E5F96749-2737-4235-9FAB-50E7948BCE8E}"/>
          </ac:picMkLst>
        </pc:picChg>
      </pc:sldChg>
      <pc:sldChg chg="new del">
        <pc:chgData name="Matthew Laken" userId="2046cb0a8d5e3d41" providerId="LiveId" clId="{D330903A-6B95-4923-86EA-1CE8033CAA7E}" dt="2022-02-25T19:24:33.922" v="6992" actId="47"/>
        <pc:sldMkLst>
          <pc:docMk/>
          <pc:sldMk cId="2132389496" sldId="286"/>
        </pc:sldMkLst>
      </pc:sldChg>
      <pc:sldChg chg="addSp delSp modSp add mod ord modNotesTx">
        <pc:chgData name="Matthew Laken" userId="2046cb0a8d5e3d41" providerId="LiveId" clId="{D330903A-6B95-4923-86EA-1CE8033CAA7E}" dt="2022-03-13T21:44:37.098" v="16270" actId="478"/>
        <pc:sldMkLst>
          <pc:docMk/>
          <pc:sldMk cId="73764711" sldId="287"/>
        </pc:sldMkLst>
        <pc:spChg chg="add del mod">
          <ac:chgData name="Matthew Laken" userId="2046cb0a8d5e3d41" providerId="LiveId" clId="{D330903A-6B95-4923-86EA-1CE8033CAA7E}" dt="2022-03-13T21:44:37.098" v="16270" actId="478"/>
          <ac:spMkLst>
            <pc:docMk/>
            <pc:sldMk cId="73764711" sldId="287"/>
            <ac:spMk id="3" creationId="{3DF7B693-CF9B-4BAC-9A7B-A04199CDC00E}"/>
          </ac:spMkLst>
        </pc:spChg>
        <pc:spChg chg="add mod">
          <ac:chgData name="Matthew Laken" userId="2046cb0a8d5e3d41" providerId="LiveId" clId="{D330903A-6B95-4923-86EA-1CE8033CAA7E}" dt="2022-02-25T19:33:20.294" v="7293" actId="20577"/>
          <ac:spMkLst>
            <pc:docMk/>
            <pc:sldMk cId="73764711" sldId="287"/>
            <ac:spMk id="7" creationId="{278C271E-EE38-4CF9-AC57-6736F7A232AB}"/>
          </ac:spMkLst>
        </pc:spChg>
        <pc:spChg chg="del">
          <ac:chgData name="Matthew Laken" userId="2046cb0a8d5e3d41" providerId="LiveId" clId="{D330903A-6B95-4923-86EA-1CE8033CAA7E}" dt="2022-02-25T19:24:54.715" v="6993" actId="478"/>
          <ac:spMkLst>
            <pc:docMk/>
            <pc:sldMk cId="73764711" sldId="287"/>
            <ac:spMk id="11" creationId="{2B9D8349-D504-41D0-BDED-5C3B31E9C827}"/>
          </ac:spMkLst>
        </pc:spChg>
        <pc:spChg chg="del">
          <ac:chgData name="Matthew Laken" userId="2046cb0a8d5e3d41" providerId="LiveId" clId="{D330903A-6B95-4923-86EA-1CE8033CAA7E}" dt="2022-02-25T19:24:54.715" v="6993" actId="478"/>
          <ac:spMkLst>
            <pc:docMk/>
            <pc:sldMk cId="73764711" sldId="287"/>
            <ac:spMk id="12" creationId="{DAEBBB2C-DED2-43A9-8F00-E7D1BC2A165A}"/>
          </ac:spMkLst>
        </pc:spChg>
        <pc:picChg chg="add mod modCrop">
          <ac:chgData name="Matthew Laken" userId="2046cb0a8d5e3d41" providerId="LiveId" clId="{D330903A-6B95-4923-86EA-1CE8033CAA7E}" dt="2022-03-10T22:01:43.497" v="12136" actId="1076"/>
          <ac:picMkLst>
            <pc:docMk/>
            <pc:sldMk cId="73764711" sldId="287"/>
            <ac:picMk id="4" creationId="{E3A4CF26-5A93-4BD6-80B7-444D29BB9AC4}"/>
          </ac:picMkLst>
        </pc:picChg>
        <pc:picChg chg="add mod modCrop">
          <ac:chgData name="Matthew Laken" userId="2046cb0a8d5e3d41" providerId="LiveId" clId="{D330903A-6B95-4923-86EA-1CE8033CAA7E}" dt="2022-02-25T19:27:25.491" v="7024" actId="1076"/>
          <ac:picMkLst>
            <pc:docMk/>
            <pc:sldMk cId="73764711" sldId="287"/>
            <ac:picMk id="6" creationId="{4A254E1C-4F63-4671-8C48-3D8B0F6696BB}"/>
          </ac:picMkLst>
        </pc:picChg>
        <pc:picChg chg="del">
          <ac:chgData name="Matthew Laken" userId="2046cb0a8d5e3d41" providerId="LiveId" clId="{D330903A-6B95-4923-86EA-1CE8033CAA7E}" dt="2022-02-25T19:24:54.715" v="6993" actId="478"/>
          <ac:picMkLst>
            <pc:docMk/>
            <pc:sldMk cId="73764711" sldId="287"/>
            <ac:picMk id="10" creationId="{F8744B9E-8DF4-449E-8C9A-C2622F18DB5C}"/>
          </ac:picMkLst>
        </pc:picChg>
      </pc:sldChg>
      <pc:sldChg chg="addSp delSp modSp add mod modNotesTx">
        <pc:chgData name="Matthew Laken" userId="2046cb0a8d5e3d41" providerId="LiveId" clId="{D330903A-6B95-4923-86EA-1CE8033CAA7E}" dt="2022-03-09T23:54:07.678" v="10756" actId="2"/>
        <pc:sldMkLst>
          <pc:docMk/>
          <pc:sldMk cId="1039490743" sldId="288"/>
        </pc:sldMkLst>
        <pc:spChg chg="mod">
          <ac:chgData name="Matthew Laken" userId="2046cb0a8d5e3d41" providerId="LiveId" clId="{D330903A-6B95-4923-86EA-1CE8033CAA7E}" dt="2022-03-01T22:48:03.184" v="8706" actId="20577"/>
          <ac:spMkLst>
            <pc:docMk/>
            <pc:sldMk cId="1039490743" sldId="288"/>
            <ac:spMk id="2" creationId="{3C6D6C59-E5CB-4D5D-A5BF-2E16A53766DD}"/>
          </ac:spMkLst>
        </pc:spChg>
        <pc:spChg chg="mod">
          <ac:chgData name="Matthew Laken" userId="2046cb0a8d5e3d41" providerId="LiveId" clId="{D330903A-6B95-4923-86EA-1CE8033CAA7E}" dt="2022-03-09T17:11:45.476" v="10173" actId="14100"/>
          <ac:spMkLst>
            <pc:docMk/>
            <pc:sldMk cId="1039490743" sldId="288"/>
            <ac:spMk id="3" creationId="{14E69472-CE33-4A40-8B20-6BB6D4372A89}"/>
          </ac:spMkLst>
        </pc:spChg>
        <pc:picChg chg="add del mod">
          <ac:chgData name="Matthew Laken" userId="2046cb0a8d5e3d41" providerId="LiveId" clId="{D330903A-6B95-4923-86EA-1CE8033CAA7E}" dt="2022-02-25T19:47:53.032" v="7414" actId="478"/>
          <ac:picMkLst>
            <pc:docMk/>
            <pc:sldMk cId="1039490743" sldId="288"/>
            <ac:picMk id="5" creationId="{D40E984F-DA91-4121-98F6-0C188F39EDCB}"/>
          </ac:picMkLst>
        </pc:picChg>
        <pc:picChg chg="add mod modCrop">
          <ac:chgData name="Matthew Laken" userId="2046cb0a8d5e3d41" providerId="LiveId" clId="{D330903A-6B95-4923-86EA-1CE8033CAA7E}" dt="2022-03-09T17:11:49.731" v="10174" actId="1076"/>
          <ac:picMkLst>
            <pc:docMk/>
            <pc:sldMk cId="1039490743" sldId="288"/>
            <ac:picMk id="7" creationId="{D24713DA-B27D-4499-BC23-B3648AB68013}"/>
          </ac:picMkLst>
        </pc:picChg>
        <pc:picChg chg="del">
          <ac:chgData name="Matthew Laken" userId="2046cb0a8d5e3d41" providerId="LiveId" clId="{D330903A-6B95-4923-86EA-1CE8033CAA7E}" dt="2022-02-25T19:46:50.037" v="7408" actId="478"/>
          <ac:picMkLst>
            <pc:docMk/>
            <pc:sldMk cId="1039490743" sldId="288"/>
            <ac:picMk id="2050" creationId="{708D44F6-53F8-4EB7-A91E-DA61925969D3}"/>
          </ac:picMkLst>
        </pc:picChg>
      </pc:sldChg>
      <pc:sldChg chg="addSp delSp modSp add mod replId modNotesTx">
        <pc:chgData name="Matthew Laken" userId="2046cb0a8d5e3d41" providerId="LiveId" clId="{D330903A-6B95-4923-86EA-1CE8033CAA7E}" dt="2022-03-13T20:23:29.311" v="16159" actId="1076"/>
        <pc:sldMkLst>
          <pc:docMk/>
          <pc:sldMk cId="1232480681" sldId="289"/>
        </pc:sldMkLst>
        <pc:spChg chg="mod">
          <ac:chgData name="Matthew Laken" userId="2046cb0a8d5e3d41" providerId="LiveId" clId="{D330903A-6B95-4923-86EA-1CE8033CAA7E}" dt="2022-03-01T22:49:07.285" v="8715" actId="20577"/>
          <ac:spMkLst>
            <pc:docMk/>
            <pc:sldMk cId="1232480681" sldId="289"/>
            <ac:spMk id="2" creationId="{3C6D6C59-E5CB-4D5D-A5BF-2E16A53766DD}"/>
          </ac:spMkLst>
        </pc:spChg>
        <pc:spChg chg="mod">
          <ac:chgData name="Matthew Laken" userId="2046cb0a8d5e3d41" providerId="LiveId" clId="{D330903A-6B95-4923-86EA-1CE8033CAA7E}" dt="2022-03-13T20:18:40.486" v="16149" actId="20577"/>
          <ac:spMkLst>
            <pc:docMk/>
            <pc:sldMk cId="1232480681" sldId="289"/>
            <ac:spMk id="3" creationId="{14E69472-CE33-4A40-8B20-6BB6D4372A89}"/>
          </ac:spMkLst>
        </pc:spChg>
        <pc:spChg chg="add mod">
          <ac:chgData name="Matthew Laken" userId="2046cb0a8d5e3d41" providerId="LiveId" clId="{D330903A-6B95-4923-86EA-1CE8033CAA7E}" dt="2022-03-13T20:23:25.420" v="16158" actId="1076"/>
          <ac:spMkLst>
            <pc:docMk/>
            <pc:sldMk cId="1232480681" sldId="289"/>
            <ac:spMk id="4" creationId="{79A1DEA3-659C-47A5-9383-986D49E01E48}"/>
          </ac:spMkLst>
        </pc:spChg>
        <pc:spChg chg="add mod">
          <ac:chgData name="Matthew Laken" userId="2046cb0a8d5e3d41" providerId="LiveId" clId="{D330903A-6B95-4923-86EA-1CE8033CAA7E}" dt="2022-03-13T20:23:29.311" v="16159" actId="1076"/>
          <ac:spMkLst>
            <pc:docMk/>
            <pc:sldMk cId="1232480681" sldId="289"/>
            <ac:spMk id="5" creationId="{371BB9B4-E68D-4DC6-8E3F-40B84538A536}"/>
          </ac:spMkLst>
        </pc:spChg>
        <pc:picChg chg="del">
          <ac:chgData name="Matthew Laken" userId="2046cb0a8d5e3d41" providerId="LiveId" clId="{D330903A-6B95-4923-86EA-1CE8033CAA7E}" dt="2022-02-25T19:49:23.973" v="7424" actId="478"/>
          <ac:picMkLst>
            <pc:docMk/>
            <pc:sldMk cId="1232480681" sldId="289"/>
            <ac:picMk id="7" creationId="{4403BF34-7BBB-451E-858C-6D385977932F}"/>
          </ac:picMkLst>
        </pc:picChg>
        <pc:picChg chg="add mod">
          <ac:chgData name="Matthew Laken" userId="2046cb0a8d5e3d41" providerId="LiveId" clId="{D330903A-6B95-4923-86EA-1CE8033CAA7E}" dt="2022-03-01T22:22:19.906" v="8203" actId="1076"/>
          <ac:picMkLst>
            <pc:docMk/>
            <pc:sldMk cId="1232480681" sldId="289"/>
            <ac:picMk id="3074" creationId="{85527F4E-3B5A-4260-BD42-6D6AD3A18C6D}"/>
          </ac:picMkLst>
        </pc:picChg>
      </pc:sldChg>
      <pc:sldChg chg="addSp delSp modSp add mod replId modNotesTx">
        <pc:chgData name="Matthew Laken" userId="2046cb0a8d5e3d41" providerId="LiveId" clId="{D330903A-6B95-4923-86EA-1CE8033CAA7E}" dt="2022-03-13T21:46:23.936" v="16295" actId="478"/>
        <pc:sldMkLst>
          <pc:docMk/>
          <pc:sldMk cId="994978992" sldId="290"/>
        </pc:sldMkLst>
        <pc:spChg chg="add del mod">
          <ac:chgData name="Matthew Laken" userId="2046cb0a8d5e3d41" providerId="LiveId" clId="{D330903A-6B95-4923-86EA-1CE8033CAA7E}" dt="2022-03-13T21:46:23.936" v="16295" actId="478"/>
          <ac:spMkLst>
            <pc:docMk/>
            <pc:sldMk cId="994978992" sldId="290"/>
            <ac:spMk id="4" creationId="{732A420C-EB4E-446E-9684-E60B91ED70D0}"/>
          </ac:spMkLst>
        </pc:spChg>
        <pc:spChg chg="mod">
          <ac:chgData name="Matthew Laken" userId="2046cb0a8d5e3d41" providerId="LiveId" clId="{D330903A-6B95-4923-86EA-1CE8033CAA7E}" dt="2022-03-09T23:54:10.072" v="10758" actId="2"/>
          <ac:spMkLst>
            <pc:docMk/>
            <pc:sldMk cId="994978992" sldId="290"/>
            <ac:spMk id="11" creationId="{2B9D8349-D504-41D0-BDED-5C3B31E9C827}"/>
          </ac:spMkLst>
        </pc:spChg>
        <pc:spChg chg="mod">
          <ac:chgData name="Matthew Laken" userId="2046cb0a8d5e3d41" providerId="LiveId" clId="{D330903A-6B95-4923-86EA-1CE8033CAA7E}" dt="2022-03-01T22:42:09.536" v="8665" actId="1076"/>
          <ac:spMkLst>
            <pc:docMk/>
            <pc:sldMk cId="994978992" sldId="290"/>
            <ac:spMk id="12" creationId="{DAEBBB2C-DED2-43A9-8F00-E7D1BC2A165A}"/>
          </ac:spMkLst>
        </pc:spChg>
        <pc:graphicFrameChg chg="add mod modGraphic">
          <ac:chgData name="Matthew Laken" userId="2046cb0a8d5e3d41" providerId="LiveId" clId="{D330903A-6B95-4923-86EA-1CE8033CAA7E}" dt="2022-03-01T22:42:20.010" v="8669" actId="404"/>
          <ac:graphicFrameMkLst>
            <pc:docMk/>
            <pc:sldMk cId="994978992" sldId="290"/>
            <ac:graphicFrameMk id="3" creationId="{5904AE90-4F33-466E-B032-F1C59A17BDDF}"/>
          </ac:graphicFrameMkLst>
        </pc:graphicFrameChg>
        <pc:picChg chg="del">
          <ac:chgData name="Matthew Laken" userId="2046cb0a8d5e3d41" providerId="LiveId" clId="{D330903A-6B95-4923-86EA-1CE8033CAA7E}" dt="2022-03-01T22:39:39.897" v="8636" actId="478"/>
          <ac:picMkLst>
            <pc:docMk/>
            <pc:sldMk cId="994978992" sldId="290"/>
            <ac:picMk id="10" creationId="{F8744B9E-8DF4-449E-8C9A-C2622F18DB5C}"/>
          </ac:picMkLst>
        </pc:picChg>
      </pc:sldChg>
      <pc:sldChg chg="add del replId">
        <pc:chgData name="Matthew Laken" userId="2046cb0a8d5e3d41" providerId="LiveId" clId="{D330903A-6B95-4923-86EA-1CE8033CAA7E}" dt="2022-02-25T19:35:21.824" v="7300" actId="47"/>
        <pc:sldMkLst>
          <pc:docMk/>
          <pc:sldMk cId="3305207899" sldId="291"/>
        </pc:sldMkLst>
      </pc:sldChg>
      <pc:sldChg chg="addSp delSp modSp add mod replId modNotesTx">
        <pc:chgData name="Matthew Laken" userId="2046cb0a8d5e3d41" providerId="LiveId" clId="{D330903A-6B95-4923-86EA-1CE8033CAA7E}" dt="2022-03-13T21:46:35.904" v="16298" actId="478"/>
        <pc:sldMkLst>
          <pc:docMk/>
          <pc:sldMk cId="3742174654" sldId="292"/>
        </pc:sldMkLst>
        <pc:spChg chg="mod">
          <ac:chgData name="Matthew Laken" userId="2046cb0a8d5e3d41" providerId="LiveId" clId="{D330903A-6B95-4923-86EA-1CE8033CAA7E}" dt="2022-02-25T20:08:19.736" v="7493" actId="20577"/>
          <ac:spMkLst>
            <pc:docMk/>
            <pc:sldMk cId="3742174654" sldId="292"/>
            <ac:spMk id="3" creationId="{14E69472-CE33-4A40-8B20-6BB6D4372A89}"/>
          </ac:spMkLst>
        </pc:spChg>
        <pc:spChg chg="add del mod">
          <ac:chgData name="Matthew Laken" userId="2046cb0a8d5e3d41" providerId="LiveId" clId="{D330903A-6B95-4923-86EA-1CE8033CAA7E}" dt="2022-03-13T21:46:35.904" v="16298" actId="478"/>
          <ac:spMkLst>
            <pc:docMk/>
            <pc:sldMk cId="3742174654" sldId="292"/>
            <ac:spMk id="4" creationId="{377125C2-35B2-4E3C-89F6-EB84AC6DD149}"/>
          </ac:spMkLst>
        </pc:spChg>
        <pc:picChg chg="add mod">
          <ac:chgData name="Matthew Laken" userId="2046cb0a8d5e3d41" providerId="LiveId" clId="{D330903A-6B95-4923-86EA-1CE8033CAA7E}" dt="2022-03-09T15:37:12.417" v="10161" actId="1076"/>
          <ac:picMkLst>
            <pc:docMk/>
            <pc:sldMk cId="3742174654" sldId="292"/>
            <ac:picMk id="1026" creationId="{3A20D8A3-27DF-4653-9564-3ABCC0FA4979}"/>
          </ac:picMkLst>
        </pc:picChg>
        <pc:picChg chg="del">
          <ac:chgData name="Matthew Laken" userId="2046cb0a8d5e3d41" providerId="LiveId" clId="{D330903A-6B95-4923-86EA-1CE8033CAA7E}" dt="2022-02-25T20:08:22.785" v="7494" actId="478"/>
          <ac:picMkLst>
            <pc:docMk/>
            <pc:sldMk cId="3742174654" sldId="292"/>
            <ac:picMk id="1026" creationId="{E5F96749-2737-4235-9FAB-50E7948BCE8E}"/>
          </ac:picMkLst>
        </pc:picChg>
        <pc:picChg chg="add mod">
          <ac:chgData name="Matthew Laken" userId="2046cb0a8d5e3d41" providerId="LiveId" clId="{D330903A-6B95-4923-86EA-1CE8033CAA7E}" dt="2022-03-09T15:38:24.473" v="10168" actId="1076"/>
          <ac:picMkLst>
            <pc:docMk/>
            <pc:sldMk cId="3742174654" sldId="292"/>
            <ac:picMk id="1028" creationId="{60E6E797-B952-4CF3-BB8F-58CC34365F01}"/>
          </ac:picMkLst>
        </pc:picChg>
      </pc:sldChg>
      <pc:sldChg chg="addSp delSp modSp add mod modNotesTx">
        <pc:chgData name="Matthew Laken" userId="2046cb0a8d5e3d41" providerId="LiveId" clId="{D330903A-6B95-4923-86EA-1CE8033CAA7E}" dt="2022-03-13T21:45:14.117" v="16276" actId="478"/>
        <pc:sldMkLst>
          <pc:docMk/>
          <pc:sldMk cId="1083432908" sldId="293"/>
        </pc:sldMkLst>
        <pc:spChg chg="add del mod">
          <ac:chgData name="Matthew Laken" userId="2046cb0a8d5e3d41" providerId="LiveId" clId="{D330903A-6B95-4923-86EA-1CE8033CAA7E}" dt="2022-03-13T21:45:14.117" v="16276" actId="478"/>
          <ac:spMkLst>
            <pc:docMk/>
            <pc:sldMk cId="1083432908" sldId="293"/>
            <ac:spMk id="3" creationId="{120476A6-8237-4E07-A479-D1093016AED3}"/>
          </ac:spMkLst>
        </pc:spChg>
        <pc:spChg chg="mod">
          <ac:chgData name="Matthew Laken" userId="2046cb0a8d5e3d41" providerId="LiveId" clId="{D330903A-6B95-4923-86EA-1CE8033CAA7E}" dt="2022-03-01T23:19:10.769" v="9379" actId="1076"/>
          <ac:spMkLst>
            <pc:docMk/>
            <pc:sldMk cId="1083432908" sldId="293"/>
            <ac:spMk id="11" creationId="{2B9D8349-D504-41D0-BDED-5C3B31E9C827}"/>
          </ac:spMkLst>
        </pc:spChg>
        <pc:spChg chg="mod">
          <ac:chgData name="Matthew Laken" userId="2046cb0a8d5e3d41" providerId="LiveId" clId="{D330903A-6B95-4923-86EA-1CE8033CAA7E}" dt="2022-03-13T00:24:29.021" v="16069" actId="20577"/>
          <ac:spMkLst>
            <pc:docMk/>
            <pc:sldMk cId="1083432908" sldId="293"/>
            <ac:spMk id="12" creationId="{DAEBBB2C-DED2-43A9-8F00-E7D1BC2A165A}"/>
          </ac:spMkLst>
        </pc:spChg>
      </pc:sldChg>
      <pc:sldChg chg="addSp delSp modSp add mod modNotesTx">
        <pc:chgData name="Matthew Laken" userId="2046cb0a8d5e3d41" providerId="LiveId" clId="{D330903A-6B95-4923-86EA-1CE8033CAA7E}" dt="2022-03-13T21:46:49.616" v="16304" actId="478"/>
        <pc:sldMkLst>
          <pc:docMk/>
          <pc:sldMk cId="1735222453" sldId="294"/>
        </pc:sldMkLst>
        <pc:spChg chg="mod">
          <ac:chgData name="Matthew Laken" userId="2046cb0a8d5e3d41" providerId="LiveId" clId="{D330903A-6B95-4923-86EA-1CE8033CAA7E}" dt="2022-03-01T22:47:44.534" v="8697" actId="20577"/>
          <ac:spMkLst>
            <pc:docMk/>
            <pc:sldMk cId="1735222453" sldId="294"/>
            <ac:spMk id="2" creationId="{3C6D6C59-E5CB-4D5D-A5BF-2E16A53766DD}"/>
          </ac:spMkLst>
        </pc:spChg>
        <pc:spChg chg="mod">
          <ac:chgData name="Matthew Laken" userId="2046cb0a8d5e3d41" providerId="LiveId" clId="{D330903A-6B95-4923-86EA-1CE8033CAA7E}" dt="2022-03-09T23:54:14.461" v="10761" actId="2"/>
          <ac:spMkLst>
            <pc:docMk/>
            <pc:sldMk cId="1735222453" sldId="294"/>
            <ac:spMk id="3" creationId="{14E69472-CE33-4A40-8B20-6BB6D4372A89}"/>
          </ac:spMkLst>
        </pc:spChg>
        <pc:spChg chg="add del mod">
          <ac:chgData name="Matthew Laken" userId="2046cb0a8d5e3d41" providerId="LiveId" clId="{D330903A-6B95-4923-86EA-1CE8033CAA7E}" dt="2022-03-13T21:46:49.616" v="16304" actId="478"/>
          <ac:spMkLst>
            <pc:docMk/>
            <pc:sldMk cId="1735222453" sldId="294"/>
            <ac:spMk id="4" creationId="{A2D36344-EAD4-4D5E-B26C-2EF1A92BD6CC}"/>
          </ac:spMkLst>
        </pc:spChg>
        <pc:picChg chg="add mod">
          <ac:chgData name="Matthew Laken" userId="2046cb0a8d5e3d41" providerId="LiveId" clId="{D330903A-6B95-4923-86EA-1CE8033CAA7E}" dt="2022-03-09T17:12:11.406" v="10175" actId="1076"/>
          <ac:picMkLst>
            <pc:docMk/>
            <pc:sldMk cId="1735222453" sldId="294"/>
            <ac:picMk id="5" creationId="{AD33AA4E-6496-49B6-957D-25D1ADF6FECC}"/>
          </ac:picMkLst>
        </pc:picChg>
        <pc:picChg chg="del">
          <ac:chgData name="Matthew Laken" userId="2046cb0a8d5e3d41" providerId="LiveId" clId="{D330903A-6B95-4923-86EA-1CE8033CAA7E}" dt="2022-03-01T22:49:41.191" v="8716" actId="478"/>
          <ac:picMkLst>
            <pc:docMk/>
            <pc:sldMk cId="1735222453" sldId="294"/>
            <ac:picMk id="7" creationId="{D24713DA-B27D-4499-BC23-B3648AB68013}"/>
          </ac:picMkLst>
        </pc:picChg>
      </pc:sldChg>
      <pc:sldChg chg="addSp delSp modSp add mod replId modNotesTx">
        <pc:chgData name="Matthew Laken" userId="2046cb0a8d5e3d41" providerId="LiveId" clId="{D330903A-6B95-4923-86EA-1CE8033CAA7E}" dt="2022-03-13T21:47:14.148" v="16309" actId="478"/>
        <pc:sldMkLst>
          <pc:docMk/>
          <pc:sldMk cId="4239593514" sldId="295"/>
        </pc:sldMkLst>
        <pc:spChg chg="mod">
          <ac:chgData name="Matthew Laken" userId="2046cb0a8d5e3d41" providerId="LiveId" clId="{D330903A-6B95-4923-86EA-1CE8033CAA7E}" dt="2022-03-01T22:50:49.587" v="8751" actId="20577"/>
          <ac:spMkLst>
            <pc:docMk/>
            <pc:sldMk cId="4239593514" sldId="295"/>
            <ac:spMk id="2" creationId="{3C6D6C59-E5CB-4D5D-A5BF-2E16A53766DD}"/>
          </ac:spMkLst>
        </pc:spChg>
        <pc:spChg chg="mod">
          <ac:chgData name="Matthew Laken" userId="2046cb0a8d5e3d41" providerId="LiveId" clId="{D330903A-6B95-4923-86EA-1CE8033CAA7E}" dt="2022-03-11T00:25:44.685" v="13431" actId="948"/>
          <ac:spMkLst>
            <pc:docMk/>
            <pc:sldMk cId="4239593514" sldId="295"/>
            <ac:spMk id="3" creationId="{14E69472-CE33-4A40-8B20-6BB6D4372A89}"/>
          </ac:spMkLst>
        </pc:spChg>
        <pc:spChg chg="add del mod">
          <ac:chgData name="Matthew Laken" userId="2046cb0a8d5e3d41" providerId="LiveId" clId="{D330903A-6B95-4923-86EA-1CE8033CAA7E}" dt="2022-03-13T21:47:14.148" v="16309" actId="478"/>
          <ac:spMkLst>
            <pc:docMk/>
            <pc:sldMk cId="4239593514" sldId="295"/>
            <ac:spMk id="6" creationId="{2D45EC6D-A00A-4DE0-BBE6-FC6E4612123D}"/>
          </ac:spMkLst>
        </pc:spChg>
        <pc:picChg chg="add mod">
          <ac:chgData name="Matthew Laken" userId="2046cb0a8d5e3d41" providerId="LiveId" clId="{D330903A-6B95-4923-86EA-1CE8033CAA7E}" dt="2022-03-11T00:24:59.548" v="13421" actId="1076"/>
          <ac:picMkLst>
            <pc:docMk/>
            <pc:sldMk cId="4239593514" sldId="295"/>
            <ac:picMk id="5" creationId="{17A6C5B5-4044-4554-BCB6-976955169E82}"/>
          </ac:picMkLst>
        </pc:picChg>
        <pc:picChg chg="del">
          <ac:chgData name="Matthew Laken" userId="2046cb0a8d5e3d41" providerId="LiveId" clId="{D330903A-6B95-4923-86EA-1CE8033CAA7E}" dt="2022-03-01T22:50:30.213" v="8717" actId="478"/>
          <ac:picMkLst>
            <pc:docMk/>
            <pc:sldMk cId="4239593514" sldId="295"/>
            <ac:picMk id="3074" creationId="{85527F4E-3B5A-4260-BD42-6D6AD3A18C6D}"/>
          </ac:picMkLst>
        </pc:picChg>
      </pc:sldChg>
      <pc:sldChg chg="addSp delSp modSp add mod replId modNotesTx">
        <pc:chgData name="Matthew Laken" userId="2046cb0a8d5e3d41" providerId="LiveId" clId="{D330903A-6B95-4923-86EA-1CE8033CAA7E}" dt="2022-03-11T00:26:58.821" v="13464" actId="20577"/>
        <pc:sldMkLst>
          <pc:docMk/>
          <pc:sldMk cId="3473041153" sldId="296"/>
        </pc:sldMkLst>
        <pc:spChg chg="mod">
          <ac:chgData name="Matthew Laken" userId="2046cb0a8d5e3d41" providerId="LiveId" clId="{D330903A-6B95-4923-86EA-1CE8033CAA7E}" dt="2022-03-11T00:26:58.821" v="13464" actId="20577"/>
          <ac:spMkLst>
            <pc:docMk/>
            <pc:sldMk cId="3473041153" sldId="296"/>
            <ac:spMk id="2" creationId="{3C6D6C59-E5CB-4D5D-A5BF-2E16A53766DD}"/>
          </ac:spMkLst>
        </pc:spChg>
        <pc:spChg chg="mod">
          <ac:chgData name="Matthew Laken" userId="2046cb0a8d5e3d41" providerId="LiveId" clId="{D330903A-6B95-4923-86EA-1CE8033CAA7E}" dt="2022-03-08T01:47:35.612" v="10107" actId="20577"/>
          <ac:spMkLst>
            <pc:docMk/>
            <pc:sldMk cId="3473041153" sldId="296"/>
            <ac:spMk id="11" creationId="{2B9D8349-D504-41D0-BDED-5C3B31E9C827}"/>
          </ac:spMkLst>
        </pc:spChg>
        <pc:spChg chg="del mod">
          <ac:chgData name="Matthew Laken" userId="2046cb0a8d5e3d41" providerId="LiveId" clId="{D330903A-6B95-4923-86EA-1CE8033CAA7E}" dt="2022-03-01T23:23:24.058" v="9396" actId="478"/>
          <ac:spMkLst>
            <pc:docMk/>
            <pc:sldMk cId="3473041153" sldId="296"/>
            <ac:spMk id="12" creationId="{DAEBBB2C-DED2-43A9-8F00-E7D1BC2A165A}"/>
          </ac:spMkLst>
        </pc:spChg>
        <pc:graphicFrameChg chg="del">
          <ac:chgData name="Matthew Laken" userId="2046cb0a8d5e3d41" providerId="LiveId" clId="{D330903A-6B95-4923-86EA-1CE8033CAA7E}" dt="2022-03-01T23:03:35.666" v="8786" actId="478"/>
          <ac:graphicFrameMkLst>
            <pc:docMk/>
            <pc:sldMk cId="3473041153" sldId="296"/>
            <ac:graphicFrameMk id="3" creationId="{5904AE90-4F33-466E-B032-F1C59A17BDDF}"/>
          </ac:graphicFrameMkLst>
        </pc:graphicFrameChg>
        <pc:picChg chg="add mod">
          <ac:chgData name="Matthew Laken" userId="2046cb0a8d5e3d41" providerId="LiveId" clId="{D330903A-6B95-4923-86EA-1CE8033CAA7E}" dt="2022-03-08T01:47:18.654" v="10080" actId="1076"/>
          <ac:picMkLst>
            <pc:docMk/>
            <pc:sldMk cId="3473041153" sldId="296"/>
            <ac:picMk id="6" creationId="{4D3CED2F-4A8E-4A56-AC21-23124D31D205}"/>
          </ac:picMkLst>
        </pc:picChg>
      </pc:sldChg>
      <pc:sldChg chg="addSp modSp add mod replId modNotesTx">
        <pc:chgData name="Matthew Laken" userId="2046cb0a8d5e3d41" providerId="LiveId" clId="{D330903A-6B95-4923-86EA-1CE8033CAA7E}" dt="2022-03-13T20:24:59.780" v="16160" actId="1076"/>
        <pc:sldMkLst>
          <pc:docMk/>
          <pc:sldMk cId="4101411768" sldId="297"/>
        </pc:sldMkLst>
        <pc:spChg chg="mod">
          <ac:chgData name="Matthew Laken" userId="2046cb0a8d5e3d41" providerId="LiveId" clId="{D330903A-6B95-4923-86EA-1CE8033CAA7E}" dt="2022-03-13T20:18:19.896" v="16146" actId="20577"/>
          <ac:spMkLst>
            <pc:docMk/>
            <pc:sldMk cId="4101411768" sldId="297"/>
            <ac:spMk id="3" creationId="{14E69472-CE33-4A40-8B20-6BB6D4372A89}"/>
          </ac:spMkLst>
        </pc:spChg>
        <pc:spChg chg="add mod">
          <ac:chgData name="Matthew Laken" userId="2046cb0a8d5e3d41" providerId="LiveId" clId="{D330903A-6B95-4923-86EA-1CE8033CAA7E}" dt="2022-03-13T20:24:59.780" v="16160" actId="1076"/>
          <ac:spMkLst>
            <pc:docMk/>
            <pc:sldMk cId="4101411768" sldId="297"/>
            <ac:spMk id="4" creationId="{13254FCE-BBC6-4F8E-A2CC-81BCB47BB598}"/>
          </ac:spMkLst>
        </pc:spChg>
        <pc:picChg chg="add mod ord">
          <ac:chgData name="Matthew Laken" userId="2046cb0a8d5e3d41" providerId="LiveId" clId="{D330903A-6B95-4923-86EA-1CE8033CAA7E}" dt="2022-03-09T20:43:15.345" v="10748" actId="29295"/>
          <ac:picMkLst>
            <pc:docMk/>
            <pc:sldMk cId="4101411768" sldId="297"/>
            <ac:picMk id="5" creationId="{2646B3D1-356F-44EC-BC27-7D871E03640D}"/>
          </ac:picMkLst>
        </pc:picChg>
      </pc:sldChg>
      <pc:sldChg chg="addSp delSp modSp add mod modNotesTx">
        <pc:chgData name="Matthew Laken" userId="2046cb0a8d5e3d41" providerId="LiveId" clId="{D330903A-6B95-4923-86EA-1CE8033CAA7E}" dt="2022-03-13T21:47:27.562" v="16315" actId="478"/>
        <pc:sldMkLst>
          <pc:docMk/>
          <pc:sldMk cId="436955848" sldId="298"/>
        </pc:sldMkLst>
        <pc:spChg chg="add del mod">
          <ac:chgData name="Matthew Laken" userId="2046cb0a8d5e3d41" providerId="LiveId" clId="{D330903A-6B95-4923-86EA-1CE8033CAA7E}" dt="2022-03-13T21:47:27.562" v="16315" actId="478"/>
          <ac:spMkLst>
            <pc:docMk/>
            <pc:sldMk cId="436955848" sldId="298"/>
            <ac:spMk id="3" creationId="{802EB764-9ACC-45B0-BC69-E5E35D896354}"/>
          </ac:spMkLst>
        </pc:spChg>
        <pc:spChg chg="mod">
          <ac:chgData name="Matthew Laken" userId="2046cb0a8d5e3d41" providerId="LiveId" clId="{D330903A-6B95-4923-86EA-1CE8033CAA7E}" dt="2022-03-09T19:44:34.955" v="10696" actId="20577"/>
          <ac:spMkLst>
            <pc:docMk/>
            <pc:sldMk cId="436955848" sldId="298"/>
            <ac:spMk id="11" creationId="{2B9D8349-D504-41D0-BDED-5C3B31E9C827}"/>
          </ac:spMkLst>
        </pc:spChg>
        <pc:picChg chg="add mod">
          <ac:chgData name="Matthew Laken" userId="2046cb0a8d5e3d41" providerId="LiveId" clId="{D330903A-6B95-4923-86EA-1CE8033CAA7E}" dt="2022-03-09T19:23:50.220" v="10470" actId="1076"/>
          <ac:picMkLst>
            <pc:docMk/>
            <pc:sldMk cId="436955848" sldId="298"/>
            <ac:picMk id="5" creationId="{404BD773-97BF-4C30-934C-5DC3A4DBDCF6}"/>
          </ac:picMkLst>
        </pc:picChg>
        <pc:picChg chg="del">
          <ac:chgData name="Matthew Laken" userId="2046cb0a8d5e3d41" providerId="LiveId" clId="{D330903A-6B95-4923-86EA-1CE8033CAA7E}" dt="2022-03-09T19:23:28.495" v="10465" actId="478"/>
          <ac:picMkLst>
            <pc:docMk/>
            <pc:sldMk cId="436955848" sldId="298"/>
            <ac:picMk id="6" creationId="{4D3CED2F-4A8E-4A56-AC21-23124D31D205}"/>
          </ac:picMkLst>
        </pc:picChg>
      </pc:sldChg>
      <pc:sldChg chg="add del ord">
        <pc:chgData name="Matthew Laken" userId="2046cb0a8d5e3d41" providerId="LiveId" clId="{D330903A-6B95-4923-86EA-1CE8033CAA7E}" dt="2022-03-08T01:51:47.144" v="10120" actId="47"/>
        <pc:sldMkLst>
          <pc:docMk/>
          <pc:sldMk cId="629906810" sldId="298"/>
        </pc:sldMkLst>
      </pc:sldChg>
      <pc:sldChg chg="addSp delSp modSp new del mod">
        <pc:chgData name="Matthew Laken" userId="2046cb0a8d5e3d41" providerId="LiveId" clId="{D330903A-6B95-4923-86EA-1CE8033CAA7E}" dt="2022-03-09T19:22:33.266" v="10461" actId="47"/>
        <pc:sldMkLst>
          <pc:docMk/>
          <pc:sldMk cId="3677056562" sldId="298"/>
        </pc:sldMkLst>
        <pc:spChg chg="del">
          <ac:chgData name="Matthew Laken" userId="2046cb0a8d5e3d41" providerId="LiveId" clId="{D330903A-6B95-4923-86EA-1CE8033CAA7E}" dt="2022-03-09T19:21:54.498" v="10455" actId="478"/>
          <ac:spMkLst>
            <pc:docMk/>
            <pc:sldMk cId="3677056562" sldId="298"/>
            <ac:spMk id="2" creationId="{4ECB9418-2AD6-4426-82CF-9AE9D7C2170F}"/>
          </ac:spMkLst>
        </pc:spChg>
        <pc:spChg chg="del">
          <ac:chgData name="Matthew Laken" userId="2046cb0a8d5e3d41" providerId="LiveId" clId="{D330903A-6B95-4923-86EA-1CE8033CAA7E}" dt="2022-03-09T19:21:55.378" v="10456" actId="478"/>
          <ac:spMkLst>
            <pc:docMk/>
            <pc:sldMk cId="3677056562" sldId="298"/>
            <ac:spMk id="3" creationId="{7E4BCA7A-23BC-4962-A0B4-478FDAE3160A}"/>
          </ac:spMkLst>
        </pc:spChg>
        <pc:picChg chg="add del mod modCrop">
          <ac:chgData name="Matthew Laken" userId="2046cb0a8d5e3d41" providerId="LiveId" clId="{D330903A-6B95-4923-86EA-1CE8033CAA7E}" dt="2022-03-09T19:22:30.659" v="10460" actId="478"/>
          <ac:picMkLst>
            <pc:docMk/>
            <pc:sldMk cId="3677056562" sldId="298"/>
            <ac:picMk id="4" creationId="{CFBF2910-B05E-4A8B-8F69-4874F35589A6}"/>
          </ac:picMkLst>
        </pc:picChg>
      </pc:sldChg>
      <pc:sldMasterChg chg="del delSldLayout">
        <pc:chgData name="Matthew Laken" userId="2046cb0a8d5e3d41" providerId="LiveId" clId="{D330903A-6B95-4923-86EA-1CE8033CAA7E}" dt="2022-02-19T19:42:34.383" v="0" actId="26606"/>
        <pc:sldMasterMkLst>
          <pc:docMk/>
          <pc:sldMasterMk cId="2246281075" sldId="2147483648"/>
        </pc:sldMasterMkLst>
        <pc:sldLayoutChg chg="del">
          <pc:chgData name="Matthew Laken" userId="2046cb0a8d5e3d41" providerId="LiveId" clId="{D330903A-6B95-4923-86EA-1CE8033CAA7E}" dt="2022-02-19T19:42:34.383" v="0" actId="26606"/>
          <pc:sldLayoutMkLst>
            <pc:docMk/>
            <pc:sldMasterMk cId="2246281075" sldId="2147483648"/>
            <pc:sldLayoutMk cId="435491689" sldId="2147483649"/>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1855817336" sldId="2147483650"/>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2516684357" sldId="2147483651"/>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4233619212" sldId="2147483652"/>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2204402772" sldId="2147483653"/>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3886970816" sldId="2147483654"/>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3307394292" sldId="2147483655"/>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3239963014" sldId="2147483656"/>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3395784390" sldId="2147483657"/>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2655322265" sldId="2147483658"/>
          </pc:sldLayoutMkLst>
        </pc:sldLayoutChg>
        <pc:sldLayoutChg chg="del">
          <pc:chgData name="Matthew Laken" userId="2046cb0a8d5e3d41" providerId="LiveId" clId="{D330903A-6B95-4923-86EA-1CE8033CAA7E}" dt="2022-02-19T19:42:34.383" v="0" actId="26606"/>
          <pc:sldLayoutMkLst>
            <pc:docMk/>
            <pc:sldMasterMk cId="2246281075" sldId="2147483648"/>
            <pc:sldLayoutMk cId="979016241" sldId="2147483659"/>
          </pc:sldLayoutMkLst>
        </pc:sldLayoutChg>
      </pc:sldMasterChg>
      <pc:sldMasterChg chg="add addSldLayout">
        <pc:chgData name="Matthew Laken" userId="2046cb0a8d5e3d41" providerId="LiveId" clId="{D330903A-6B95-4923-86EA-1CE8033CAA7E}" dt="2022-02-19T19:42:34.383" v="0" actId="26606"/>
        <pc:sldMasterMkLst>
          <pc:docMk/>
          <pc:sldMasterMk cId="1270572518" sldId="2147483738"/>
        </pc:sldMasterMkLst>
        <pc:sldLayoutChg chg="add">
          <pc:chgData name="Matthew Laken" userId="2046cb0a8d5e3d41" providerId="LiveId" clId="{D330903A-6B95-4923-86EA-1CE8033CAA7E}" dt="2022-02-19T19:42:34.383" v="0" actId="26606"/>
          <pc:sldLayoutMkLst>
            <pc:docMk/>
            <pc:sldMasterMk cId="1270572518" sldId="2147483738"/>
            <pc:sldLayoutMk cId="1032791710" sldId="2147483727"/>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1555140605" sldId="2147483728"/>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491226453" sldId="2147483729"/>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2146133969" sldId="2147483730"/>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2570542789" sldId="2147483731"/>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3661366858" sldId="2147483732"/>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4287174305" sldId="2147483733"/>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2257984440" sldId="2147483734"/>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3599598500" sldId="2147483735"/>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2090118314" sldId="2147483736"/>
          </pc:sldLayoutMkLst>
        </pc:sldLayoutChg>
        <pc:sldLayoutChg chg="add">
          <pc:chgData name="Matthew Laken" userId="2046cb0a8d5e3d41" providerId="LiveId" clId="{D330903A-6B95-4923-86EA-1CE8033CAA7E}" dt="2022-02-19T19:42:34.383" v="0" actId="26606"/>
          <pc:sldLayoutMkLst>
            <pc:docMk/>
            <pc:sldMasterMk cId="1270572518" sldId="2147483738"/>
            <pc:sldLayoutMk cId="3714060086" sldId="214748373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5CC3A5-6712-421C-B28F-2F281F953ACE}" type="datetimeFigureOut">
              <a:rPr lang="en-US" smtClean="0"/>
              <a:t>3/13/2022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08ADA-50C8-4894-8846-DF5BBC7C1FE6}" type="slidenum">
              <a:rPr lang="en-US" smtClean="0"/>
              <a:t>‹#›</a:t>
            </a:fld>
            <a:endParaRPr lang="en-US" dirty="0"/>
          </a:p>
        </p:txBody>
      </p:sp>
    </p:spTree>
    <p:extLst>
      <p:ext uri="{BB962C8B-B14F-4D97-AF65-F5344CB8AC3E}">
        <p14:creationId xmlns:p14="http://schemas.microsoft.com/office/powerpoint/2010/main" val="3840054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kaggle.com/jessemostipak/college-tuition-diversity-and-pay?select=salary_potential.csv"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graduated from the university of Maryland college park with my bachelors of science in information science in the Spring of  2020</a:t>
            </a:r>
          </a:p>
          <a:p>
            <a:endParaRPr lang="en-US" sz="1200" dirty="0"/>
          </a:p>
          <a:p>
            <a:r>
              <a:rPr lang="en-US" sz="1200" dirty="0"/>
              <a:t>I then enrolled in the Masters of Applied Data Science program in the Fall of 2020 at Syracuse University</a:t>
            </a:r>
          </a:p>
          <a:p>
            <a:endParaRPr lang="en-US" sz="1200" dirty="0"/>
          </a:p>
          <a:p>
            <a:r>
              <a:rPr lang="en-US" sz="1200" dirty="0"/>
              <a:t>My objective is to expand the applications of information and data science by digging  deeper and continuously asking questions.</a:t>
            </a:r>
          </a:p>
          <a:p>
            <a:endParaRPr lang="en-US" sz="1200" dirty="0"/>
          </a:p>
          <a:p>
            <a:r>
              <a:rPr lang="en-US" sz="1200" dirty="0"/>
              <a:t> </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2</a:t>
            </a:fld>
            <a:endParaRPr lang="en-US" dirty="0"/>
          </a:p>
        </p:txBody>
      </p:sp>
    </p:spTree>
    <p:extLst>
      <p:ext uri="{BB962C8B-B14F-4D97-AF65-F5344CB8AC3E}">
        <p14:creationId xmlns:p14="http://schemas.microsoft.com/office/powerpoint/2010/main" val="2487246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rPr>
              <a:t>We utilized a basic linear model as well as a Kernel Support Vector Machine to determine which is superior in finding an expected value for mid-career salary by comparing the errors for the two models. </a:t>
            </a:r>
            <a:endParaRPr lang="en-US" sz="1200" dirty="0">
              <a:solidFill>
                <a:sysClr val="windowText" lastClr="000000"/>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200" b="0" i="0" dirty="0">
              <a:solidFill>
                <a:sysClr val="windowText" lastClr="000000"/>
              </a:solidFill>
              <a:effectLst/>
              <a:latin typeface="Helvetica Neue"/>
            </a:endParaRPr>
          </a:p>
          <a:p>
            <a:r>
              <a:rPr lang="en-US" sz="1200" b="0" i="0" dirty="0">
                <a:solidFill>
                  <a:sysClr val="windowText" lastClr="000000"/>
                </a:solidFill>
                <a:effectLst/>
                <a:latin typeface="Helvetica Neue"/>
              </a:rPr>
              <a:t>we can see that the KSVM model tracks closer to the true data than the linear model. </a:t>
            </a:r>
          </a:p>
          <a:p>
            <a:endParaRPr lang="en-US" sz="1200" b="0" i="0" dirty="0">
              <a:solidFill>
                <a:sysClr val="windowText" lastClr="000000"/>
              </a:solidFill>
              <a:effectLst/>
              <a:latin typeface="Helvetica Neue"/>
            </a:endParaRPr>
          </a:p>
          <a:p>
            <a:r>
              <a:rPr lang="en-US" sz="1200" b="0" i="0" dirty="0">
                <a:solidFill>
                  <a:sysClr val="windowText" lastClr="000000"/>
                </a:solidFill>
                <a:effectLst/>
                <a:latin typeface="Helvetica Neue"/>
              </a:rPr>
              <a:t>The linear model has a wider range of error compared to the KSVM values </a:t>
            </a:r>
          </a:p>
          <a:p>
            <a:endParaRPr lang="en-US" sz="1200" dirty="0">
              <a:solidFill>
                <a:sysClr val="windowText" lastClr="000000"/>
              </a:solidFill>
              <a:latin typeface="Helvetica Neue"/>
            </a:endParaRPr>
          </a:p>
          <a:p>
            <a:r>
              <a:rPr lang="en-US" sz="1200" b="0" i="0" dirty="0">
                <a:solidFill>
                  <a:sysClr val="windowText" lastClr="000000"/>
                </a:solidFill>
                <a:effectLst/>
                <a:latin typeface="Helvetica Neue"/>
              </a:rPr>
              <a:t>This means the KSVM more accurate, but the linear model runs much faster</a:t>
            </a:r>
          </a:p>
          <a:p>
            <a:endParaRPr lang="en-US" sz="1200" dirty="0">
              <a:solidFill>
                <a:sysClr val="windowText" lastClr="000000"/>
              </a:solidFill>
              <a:latin typeface="Helvetica Neue"/>
            </a:endParaRPr>
          </a:p>
          <a:p>
            <a:r>
              <a:rPr lang="en-US" sz="1200" b="0" i="0" dirty="0">
                <a:solidFill>
                  <a:sysClr val="windowText" lastClr="000000"/>
                </a:solidFill>
                <a:effectLst/>
                <a:latin typeface="Helvetica Neue"/>
              </a:rPr>
              <a:t>Depending on the relative importance of speed and accuracy to a user, either model seems sufficient to predict mid-career salary.</a:t>
            </a:r>
            <a:endParaRPr lang="en-US" sz="1200" dirty="0">
              <a:solidFill>
                <a:sysClr val="windowText" lastClr="000000"/>
              </a:solidFill>
            </a:endParaRPr>
          </a:p>
          <a:p>
            <a:pPr algn="l">
              <a:buFont typeface="+mj-lt"/>
              <a:buNone/>
            </a:pPr>
            <a:endParaRPr lang="en-US" b="0" i="0" dirty="0">
              <a:solidFill>
                <a:srgbClr val="172B4D"/>
              </a:solidFill>
              <a:effectLst/>
              <a:latin typeface="ShermanSans"/>
            </a:endParaRPr>
          </a:p>
          <a:p>
            <a:pPr algn="l">
              <a:buFont typeface="+mj-lt"/>
              <a:buNone/>
            </a:pPr>
            <a:endParaRPr lang="en-US" b="0" i="0" dirty="0">
              <a:solidFill>
                <a:srgbClr val="172B4D"/>
              </a:solidFill>
              <a:effectLst/>
              <a:latin typeface="ShermanSans"/>
            </a:endParaRPr>
          </a:p>
          <a:p>
            <a:pPr algn="l">
              <a:buFont typeface="+mj-lt"/>
              <a:buNone/>
            </a:pPr>
            <a:endParaRPr lang="en-US" b="0" i="0" dirty="0">
              <a:solidFill>
                <a:srgbClr val="172B4D"/>
              </a:solidFill>
              <a:effectLst/>
              <a:latin typeface="ShermanSans"/>
            </a:endParaRPr>
          </a:p>
          <a:p>
            <a:pPr algn="l">
              <a:buFont typeface="+mj-lt"/>
              <a:buNone/>
            </a:pPr>
            <a:r>
              <a:rPr lang="en-US" b="0" i="0" dirty="0">
                <a:solidFill>
                  <a:srgbClr val="172B4D"/>
                </a:solidFill>
                <a:effectLst/>
                <a:latin typeface="ShermanSans"/>
              </a:rPr>
              <a:t>Objectives:</a:t>
            </a:r>
          </a:p>
          <a:p>
            <a:pPr marL="0" marR="0">
              <a:lnSpc>
                <a:spcPct val="2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utilized a basic linear model as well as a Kernel Support Vector Machine to determine which is superior in finding an expected value for mid-career salary when comparing the errors for the two models. Both models consider the values for each school’s total price and early-career salary.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rPr>
              <a:t>This project was done in R Studio using R packages such as dplyr to aggregate the data by region, for example, and ggplot to visualize it. We found the mean values of the cost of tuition, financial aid, and salary after grouping the university data by region. This allowed us to see which part of the country provides students with the best value for their degree shown </a:t>
            </a:r>
            <a:endParaRPr lang="en-US" b="0" i="0" dirty="0">
              <a:solidFill>
                <a:srgbClr val="172B4D"/>
              </a:solidFill>
              <a:effectLst/>
              <a:latin typeface="ShermanSans"/>
            </a:endParaRPr>
          </a:p>
          <a:p>
            <a:pPr algn="l">
              <a:buFont typeface="+mj-lt"/>
              <a:buNone/>
            </a:pPr>
            <a:endParaRPr lang="en-US" b="0" i="0" dirty="0">
              <a:solidFill>
                <a:srgbClr val="172B4D"/>
              </a:solidFill>
              <a:effectLst/>
              <a:latin typeface="ShermanSans"/>
            </a:endParaRPr>
          </a:p>
          <a:p>
            <a:pPr algn="l">
              <a:buFont typeface="+mj-lt"/>
              <a:buNone/>
            </a:pPr>
            <a:r>
              <a:rPr lang="en-US" b="0" i="0" dirty="0">
                <a:solidFill>
                  <a:srgbClr val="333333"/>
                </a:solidFill>
                <a:effectLst/>
                <a:latin typeface="Helvetica Neue"/>
              </a:rPr>
              <a:t>Comparing the plot of errors from both models, we can see that </a:t>
            </a:r>
            <a:r>
              <a:rPr lang="en-US" b="0" i="0" dirty="0">
                <a:solidFill>
                  <a:srgbClr val="FF0000"/>
                </a:solidFill>
                <a:effectLst/>
                <a:latin typeface="Helvetica Neue"/>
              </a:rPr>
              <a:t>the KVSM model tracks closer to the true data than the linear model. Both models have about the same overall error with -0.08% for the linear model and -0.07% for the KVSM. The linear model has a wider range of error (-9%,10%) compared to the KSVM values (-7%,5%). The narrower range of error makes the KVSM more accurate, but the linear model runs much faster, seconds compared to about ten minutes. Depending on the relative importance of speed and accuracy to a user, either model seems sufficient to predict mid-career salary.</a:t>
            </a:r>
            <a:endParaRPr lang="en-US" b="0" i="0" dirty="0">
              <a:solidFill>
                <a:srgbClr val="FF0000"/>
              </a:solidFill>
              <a:effectLst/>
              <a:latin typeface="ShermanSans"/>
            </a:endParaRP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Understand essential concepts and characteristics of data. </a:t>
            </a:r>
          </a:p>
          <a:p>
            <a:pPr algn="l">
              <a:buFont typeface="+mj-lt"/>
              <a:buAutoNum type="arabicPeriod"/>
            </a:pPr>
            <a:r>
              <a:rPr lang="en-US" b="0" i="0" dirty="0">
                <a:solidFill>
                  <a:srgbClr val="172B4D"/>
                </a:solidFill>
                <a:effectLst/>
                <a:latin typeface="ShermanSans"/>
              </a:rPr>
              <a:t>Understand scripting/code development for data management using R and R-Studio.</a:t>
            </a:r>
          </a:p>
          <a:p>
            <a:pPr algn="l">
              <a:buFont typeface="+mj-lt"/>
              <a:buAutoNum type="arabicPeriod"/>
            </a:pPr>
            <a:r>
              <a:rPr lang="en-US" b="0" i="0" dirty="0">
                <a:solidFill>
                  <a:srgbClr val="172B4D"/>
                </a:solidFill>
                <a:effectLst/>
                <a:latin typeface="ShermanSans"/>
              </a:rPr>
              <a:t>Understand principles and practices in data screening, cleaning, and linking.</a:t>
            </a:r>
          </a:p>
          <a:p>
            <a:pPr algn="l">
              <a:buFont typeface="+mj-lt"/>
              <a:buAutoNum type="arabicPeriod"/>
            </a:pPr>
            <a:r>
              <a:rPr lang="en-US" b="0" i="0" dirty="0">
                <a:solidFill>
                  <a:srgbClr val="172B4D"/>
                </a:solidFill>
                <a:effectLst/>
                <a:latin typeface="ShermanSans"/>
              </a:rPr>
              <a:t>Understand communication of results to decision makers. </a:t>
            </a:r>
          </a:p>
          <a:p>
            <a:pPr algn="l">
              <a:buFont typeface="+mj-lt"/>
              <a:buAutoNum type="arabicPeriod"/>
            </a:pPr>
            <a:r>
              <a:rPr lang="en-US" b="0" i="0" dirty="0">
                <a:solidFill>
                  <a:srgbClr val="172B4D"/>
                </a:solidFill>
                <a:effectLst/>
                <a:latin typeface="ShermanSans"/>
              </a:rPr>
              <a:t>Identify a problem and the data needed for addressing the problem. </a:t>
            </a:r>
          </a:p>
          <a:p>
            <a:pPr algn="l">
              <a:buFont typeface="+mj-lt"/>
              <a:buAutoNum type="arabicPeriod"/>
            </a:pPr>
            <a:r>
              <a:rPr lang="en-US" b="0" i="0" dirty="0">
                <a:solidFill>
                  <a:srgbClr val="172B4D"/>
                </a:solidFill>
                <a:effectLst/>
                <a:latin typeface="ShermanSans"/>
              </a:rPr>
              <a:t>Perform basic computational scripting using R and other optional tools.  </a:t>
            </a:r>
          </a:p>
          <a:p>
            <a:pPr algn="l">
              <a:buFont typeface="+mj-lt"/>
              <a:buAutoNum type="arabicPeriod"/>
            </a:pPr>
            <a:r>
              <a:rPr lang="en-US" b="0" i="0" dirty="0">
                <a:solidFill>
                  <a:srgbClr val="172B4D"/>
                </a:solidFill>
                <a:effectLst/>
                <a:latin typeface="ShermanSans"/>
              </a:rPr>
              <a:t>Transform data through processing, linking, aggregation, summarization, and searching. </a:t>
            </a:r>
          </a:p>
          <a:p>
            <a:pPr algn="just">
              <a:buFont typeface="+mj-lt"/>
              <a:buAutoNum type="arabicPeriod"/>
            </a:pPr>
            <a:r>
              <a:rPr lang="en-US" b="0" i="0" dirty="0">
                <a:solidFill>
                  <a:srgbClr val="172B4D"/>
                </a:solidFill>
                <a:effectLst/>
                <a:latin typeface="ShermanSans"/>
              </a:rPr>
              <a:t>Organize and manage data at various stages of a project life-cycle.</a:t>
            </a:r>
          </a:p>
          <a:p>
            <a:pPr algn="l">
              <a:buFont typeface="+mj-lt"/>
              <a:buAutoNum type="arabicPeriod"/>
            </a:pPr>
            <a:r>
              <a:rPr lang="en-US" b="0" i="0" dirty="0">
                <a:solidFill>
                  <a:srgbClr val="172B4D"/>
                </a:solidFill>
                <a:effectLst/>
                <a:latin typeface="ShermanSans"/>
              </a:rPr>
              <a:t>Determine appropriate techniques for analyzing data. </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11</a:t>
            </a:fld>
            <a:endParaRPr lang="en-US" dirty="0"/>
          </a:p>
        </p:txBody>
      </p:sp>
    </p:spTree>
    <p:extLst>
      <p:ext uri="{BB962C8B-B14F-4D97-AF65-F5344CB8AC3E}">
        <p14:creationId xmlns:p14="http://schemas.microsoft.com/office/powerpoint/2010/main" val="209627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assignments and projects in this course provided knowledge of how to take high level problems that one would encounter in the workplace and develop a plan of action in terms of analyzing, visualizing, and applying appropriate techniques for the conditions of the problem.</a:t>
            </a:r>
          </a:p>
          <a:p>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This </a:t>
            </a:r>
            <a:r>
              <a:rPr lang="en-US" sz="1200" dirty="0">
                <a:effectLst/>
                <a:latin typeface="Times New Roman" panose="02020603050405020304" pitchFamily="18" charset="0"/>
                <a:ea typeface="Calibri" panose="020F0502020204030204" pitchFamily="34" charset="0"/>
              </a:rPr>
              <a:t>course reviewed the essential principles</a:t>
            </a:r>
            <a:r>
              <a:rPr lang="en-US" sz="1200" dirty="0">
                <a:latin typeface="Times New Roman" panose="02020603050405020304" pitchFamily="18" charset="0"/>
                <a:ea typeface="Calibri" panose="020F0502020204030204" pitchFamily="34" charset="0"/>
              </a:rPr>
              <a:t> </a:t>
            </a:r>
            <a:r>
              <a:rPr lang="en-US" sz="1200" dirty="0">
                <a:effectLst/>
                <a:latin typeface="Times New Roman" panose="02020603050405020304" pitchFamily="18" charset="0"/>
                <a:ea typeface="Calibri" panose="020F0502020204030204" pitchFamily="34" charset="0"/>
              </a:rPr>
              <a:t> of data science while utilizing R and R-Studio to write code and collaborate with others through each step of the lifecycle</a:t>
            </a:r>
            <a:endParaRPr lang="en-US" sz="1200" dirty="0"/>
          </a:p>
          <a:p>
            <a:pPr algn="l">
              <a:buFont typeface="+mj-lt"/>
              <a:buNone/>
            </a:pPr>
            <a:endParaRPr lang="en-US" b="0" i="0" dirty="0">
              <a:solidFill>
                <a:srgbClr val="172B4D"/>
              </a:solidFill>
              <a:effectLst/>
              <a:latin typeface="ShermanSans"/>
            </a:endParaRPr>
          </a:p>
          <a:p>
            <a:pPr algn="l">
              <a:buFont typeface="+mj-lt"/>
              <a:buNone/>
            </a:pPr>
            <a:endParaRPr lang="en-US" b="0" i="0" dirty="0">
              <a:solidFill>
                <a:srgbClr val="172B4D"/>
              </a:solidFill>
              <a:effectLst/>
              <a:latin typeface="ShermanSans"/>
            </a:endParaRPr>
          </a:p>
          <a:p>
            <a:pPr algn="l">
              <a:buFont typeface="+mj-lt"/>
              <a:buNone/>
            </a:pPr>
            <a:r>
              <a:rPr lang="en-US" b="0" i="0" dirty="0">
                <a:solidFill>
                  <a:srgbClr val="172B4D"/>
                </a:solidFill>
                <a:effectLst/>
                <a:latin typeface="ShermanSans"/>
              </a:rPr>
              <a:t>Objectives: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172B4D"/>
                </a:solidFill>
                <a:effectLst/>
                <a:latin typeface="ShermanSans"/>
              </a:rPr>
              <a:t>	</a:t>
            </a:r>
            <a:r>
              <a:rPr lang="en-US" sz="1800" dirty="0">
                <a:effectLst/>
                <a:latin typeface="Times New Roman" panose="02020603050405020304" pitchFamily="18" charset="0"/>
                <a:ea typeface="Calibri" panose="020F0502020204030204" pitchFamily="34" charset="0"/>
              </a:rPr>
              <a:t>The Introduction to Data Science course reviewed the essential concepts of data science while utilizing R and R-Studio to write code to solve the course assignments. From a statistical perspective, this course encourages students to identify problems as well as the data and methods needed to investigate the problem. Students were taught to clean and configure datasets through the processes of data transformation such as aggregation, then determine which methods of analysis were best to utilize in solving specific problems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assignments and projects in this course provided knowledge of how to take high level problems that one would encounter in the workplace and develop a plan of action in terms of analyzing, visualizing, and applying statistical models like the linear or KSVM models depending on the conditions of the problem. It is important to know how to take a project through its lifecycle, thus being able to conduct a proper investigation with modeling and interpretation is something that will be utilized in my future work.</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buFont typeface="+mj-lt"/>
              <a:buNone/>
            </a:pPr>
            <a:endParaRPr lang="en-US" b="0" i="0" dirty="0">
              <a:solidFill>
                <a:srgbClr val="172B4D"/>
              </a:solidFill>
              <a:effectLst/>
              <a:latin typeface="ShermanSans"/>
            </a:endParaRPr>
          </a:p>
          <a:p>
            <a:pPr algn="l">
              <a:buFont typeface="+mj-lt"/>
              <a:buAutoNum type="arabicPeriod"/>
            </a:pPr>
            <a:r>
              <a:rPr lang="en-US" b="0" i="0" dirty="0">
                <a:solidFill>
                  <a:srgbClr val="172B4D"/>
                </a:solidFill>
                <a:effectLst/>
                <a:latin typeface="ShermanSans"/>
              </a:rPr>
              <a:t>Understand essential concepts and characteristics of data. </a:t>
            </a:r>
          </a:p>
          <a:p>
            <a:pPr algn="l">
              <a:buFont typeface="+mj-lt"/>
              <a:buAutoNum type="arabicPeriod"/>
            </a:pPr>
            <a:r>
              <a:rPr lang="en-US" b="0" i="0" dirty="0">
                <a:solidFill>
                  <a:srgbClr val="172B4D"/>
                </a:solidFill>
                <a:effectLst/>
                <a:latin typeface="ShermanSans"/>
              </a:rPr>
              <a:t>Understand scripting/code development for data management using R and R-Studio.</a:t>
            </a:r>
          </a:p>
          <a:p>
            <a:pPr algn="l">
              <a:buFont typeface="+mj-lt"/>
              <a:buAutoNum type="arabicPeriod"/>
            </a:pPr>
            <a:r>
              <a:rPr lang="en-US" b="0" i="0" dirty="0">
                <a:solidFill>
                  <a:srgbClr val="172B4D"/>
                </a:solidFill>
                <a:effectLst/>
                <a:latin typeface="ShermanSans"/>
              </a:rPr>
              <a:t>Understand principles and practices in data screening, cleaning, and linking.</a:t>
            </a:r>
          </a:p>
          <a:p>
            <a:pPr algn="l">
              <a:buFont typeface="+mj-lt"/>
              <a:buAutoNum type="arabicPeriod"/>
            </a:pPr>
            <a:r>
              <a:rPr lang="en-US" b="0" i="0" dirty="0">
                <a:solidFill>
                  <a:srgbClr val="172B4D"/>
                </a:solidFill>
                <a:effectLst/>
                <a:latin typeface="ShermanSans"/>
              </a:rPr>
              <a:t>Understand communication of results to decision makers. </a:t>
            </a:r>
          </a:p>
          <a:p>
            <a:pPr algn="l">
              <a:buFont typeface="+mj-lt"/>
              <a:buAutoNum type="arabicPeriod"/>
            </a:pPr>
            <a:r>
              <a:rPr lang="en-US" b="0" i="0" dirty="0">
                <a:solidFill>
                  <a:srgbClr val="172B4D"/>
                </a:solidFill>
                <a:effectLst/>
                <a:latin typeface="ShermanSans"/>
              </a:rPr>
              <a:t>Identify a problem and the data needed for addressing the problem. </a:t>
            </a:r>
          </a:p>
          <a:p>
            <a:pPr algn="l">
              <a:buFont typeface="+mj-lt"/>
              <a:buAutoNum type="arabicPeriod"/>
            </a:pPr>
            <a:r>
              <a:rPr lang="en-US" b="0" i="0" dirty="0">
                <a:solidFill>
                  <a:srgbClr val="172B4D"/>
                </a:solidFill>
                <a:effectLst/>
                <a:latin typeface="ShermanSans"/>
              </a:rPr>
              <a:t>Perform basic computational scripting using R and other optional tools.  </a:t>
            </a:r>
          </a:p>
          <a:p>
            <a:pPr algn="l">
              <a:buFont typeface="+mj-lt"/>
              <a:buAutoNum type="arabicPeriod"/>
            </a:pPr>
            <a:r>
              <a:rPr lang="en-US" b="0" i="0" dirty="0">
                <a:solidFill>
                  <a:srgbClr val="172B4D"/>
                </a:solidFill>
                <a:effectLst/>
                <a:latin typeface="ShermanSans"/>
              </a:rPr>
              <a:t>Transform data through processing, linking, aggregation, summarization, and searching. </a:t>
            </a:r>
          </a:p>
          <a:p>
            <a:pPr algn="just">
              <a:buFont typeface="+mj-lt"/>
              <a:buAutoNum type="arabicPeriod"/>
            </a:pPr>
            <a:r>
              <a:rPr lang="en-US" b="0" i="0" dirty="0">
                <a:solidFill>
                  <a:srgbClr val="172B4D"/>
                </a:solidFill>
                <a:effectLst/>
                <a:latin typeface="ShermanSans"/>
              </a:rPr>
              <a:t>Organize and manage data at various stages of a project life-cycle.</a:t>
            </a:r>
          </a:p>
          <a:p>
            <a:pPr algn="l">
              <a:buFont typeface="+mj-lt"/>
              <a:buAutoNum type="arabicPeriod"/>
            </a:pPr>
            <a:r>
              <a:rPr lang="en-US" b="0" i="0" dirty="0">
                <a:solidFill>
                  <a:srgbClr val="172B4D"/>
                </a:solidFill>
                <a:effectLst/>
                <a:latin typeface="ShermanSans"/>
              </a:rPr>
              <a:t>Determine appropriate techniques for analyzing data. </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12</a:t>
            </a:fld>
            <a:endParaRPr lang="en-US" dirty="0"/>
          </a:p>
        </p:txBody>
      </p:sp>
    </p:spTree>
    <p:extLst>
      <p:ext uri="{BB962C8B-B14F-4D97-AF65-F5344CB8AC3E}">
        <p14:creationId xmlns:p14="http://schemas.microsoft.com/office/powerpoint/2010/main" val="365607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rialMT"/>
              </a:rPr>
              <a:t>Document, analyze, and translate data mining needs into technical designs and</a:t>
            </a:r>
          </a:p>
          <a:p>
            <a:pPr algn="l"/>
            <a:r>
              <a:rPr lang="en-US" sz="1800" b="0" i="0" u="none" strike="noStrike" baseline="0" dirty="0">
                <a:latin typeface="ArialMT"/>
              </a:rPr>
              <a:t>solutions.</a:t>
            </a:r>
          </a:p>
          <a:p>
            <a:pPr algn="l"/>
            <a:r>
              <a:rPr lang="en-US" sz="1800" b="0" i="0" u="none" strike="noStrike" baseline="0" dirty="0">
                <a:latin typeface="Symbol" panose="05050102010706020507" pitchFamily="18" charset="2"/>
              </a:rPr>
              <a:t>• </a:t>
            </a:r>
            <a:r>
              <a:rPr lang="en-US" sz="1800" b="0" i="0" u="none" strike="noStrike" baseline="0" dirty="0">
                <a:latin typeface="ArialMT"/>
              </a:rPr>
              <a:t>Apply data mining concepts, algorithms, and evaluation methods to real-world</a:t>
            </a:r>
          </a:p>
          <a:p>
            <a:pPr algn="l"/>
            <a:r>
              <a:rPr lang="en-US" sz="1800" b="0" i="0" u="none" strike="noStrike" baseline="0" dirty="0">
                <a:latin typeface="ArialMT"/>
              </a:rPr>
              <a:t>problems.</a:t>
            </a:r>
          </a:p>
          <a:p>
            <a:pPr algn="l"/>
            <a:r>
              <a:rPr lang="en-US" sz="1800" b="0" i="0" u="none" strike="noStrike" baseline="0" dirty="0">
                <a:latin typeface="Symbol" panose="05050102010706020507" pitchFamily="18" charset="2"/>
              </a:rPr>
              <a:t>• </a:t>
            </a:r>
            <a:r>
              <a:rPr lang="en-US" sz="1800" b="0" i="0" u="none" strike="noStrike" baseline="0" dirty="0">
                <a:latin typeface="ArialMT"/>
              </a:rPr>
              <a:t>Employ data storytelling and dive into the data, find useful patterns, and</a:t>
            </a:r>
          </a:p>
          <a:p>
            <a:pPr algn="l"/>
            <a:r>
              <a:rPr lang="en-US" sz="1800" b="0" i="0" u="none" strike="noStrike" baseline="0" dirty="0">
                <a:latin typeface="ArialMT"/>
              </a:rPr>
              <a:t>articulate what patterns have been found, how they are found, and why they are</a:t>
            </a:r>
          </a:p>
          <a:p>
            <a:pPr algn="l"/>
            <a:r>
              <a:rPr lang="en-US" sz="1800" b="0" i="0" u="none" strike="noStrike" baseline="0" dirty="0">
                <a:latin typeface="ArialMT"/>
              </a:rPr>
              <a:t>valuable and trustworthy.</a:t>
            </a:r>
          </a:p>
          <a:p>
            <a:pPr algn="l"/>
            <a:endParaRPr lang="en-US" sz="1800" b="0" i="0" u="none" strike="noStrike" baseline="0" dirty="0">
              <a:solidFill>
                <a:srgbClr val="172B4D"/>
              </a:solidFill>
              <a:effectLst/>
              <a:latin typeface="ArialMT"/>
            </a:endParaRPr>
          </a:p>
          <a:p>
            <a:pPr algn="l"/>
            <a:endParaRPr lang="en-US" sz="1800" b="0" i="0" u="none" strike="noStrike" baseline="0" dirty="0">
              <a:solidFill>
                <a:srgbClr val="172B4D"/>
              </a:solidFill>
              <a:effectLst/>
              <a:latin typeface="ArialMT"/>
            </a:endParaRPr>
          </a:p>
          <a:p>
            <a:pPr algn="l"/>
            <a:r>
              <a:rPr lang="en-US" sz="1800" b="0" i="0" u="none" strike="noStrike" baseline="0" dirty="0">
                <a:latin typeface="ArialMT"/>
              </a:rPr>
              <a:t>Introduction to data mining techniques, familiarity with particular realworld</a:t>
            </a:r>
          </a:p>
          <a:p>
            <a:pPr algn="l"/>
            <a:r>
              <a:rPr lang="en-US" sz="1800" b="0" i="0" u="none" strike="noStrike" baseline="0" dirty="0">
                <a:latin typeface="ArialMT"/>
              </a:rPr>
              <a:t>applications, challenges involved in these applications, and future directions of the</a:t>
            </a:r>
          </a:p>
          <a:p>
            <a:pPr algn="l"/>
            <a:r>
              <a:rPr lang="en-US" sz="1800" b="0" i="0" u="none" strike="noStrike" baseline="0" dirty="0">
                <a:latin typeface="ArialMT"/>
              </a:rPr>
              <a:t>field. Hands-on experience with open-source software packages.</a:t>
            </a:r>
            <a:endParaRPr lang="en-US"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13</a:t>
            </a:fld>
            <a:endParaRPr lang="en-US" dirty="0"/>
          </a:p>
        </p:txBody>
      </p:sp>
    </p:spTree>
    <p:extLst>
      <p:ext uri="{BB962C8B-B14F-4D97-AF65-F5344CB8AC3E}">
        <p14:creationId xmlns:p14="http://schemas.microsoft.com/office/powerpoint/2010/main" val="1591159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Tackle the age old question of Marvel vs DC by Demonstrate an understanding of classification methods by tac Superheroes and Villains.</a:t>
            </a:r>
            <a:endParaRPr lang="en-US" sz="1200" b="0" i="0" u="none" strike="noStrike" baseline="0" dirty="0">
              <a:latin typeface="ArialMT"/>
            </a:endParaRPr>
          </a:p>
          <a:p>
            <a:pPr algn="l"/>
            <a:r>
              <a:rPr lang="en-US" sz="1200" b="0" i="0" u="none" strike="noStrike" baseline="0" dirty="0">
                <a:latin typeface="ArialMT"/>
              </a:rPr>
              <a:t>Document, analyze, and translate data mining needs into technical designs and</a:t>
            </a:r>
          </a:p>
          <a:p>
            <a:pPr algn="l"/>
            <a:r>
              <a:rPr lang="en-US" sz="1200" b="0" i="0" u="none" strike="noStrike" baseline="0" dirty="0">
                <a:latin typeface="ArialMT"/>
              </a:rPr>
              <a:t>solutions.</a:t>
            </a:r>
          </a:p>
          <a:p>
            <a:pPr algn="l"/>
            <a:r>
              <a:rPr lang="en-US" sz="1200" b="0" i="0" u="none" strike="noStrike" baseline="0" dirty="0">
                <a:latin typeface="Symbol" panose="05050102010706020507" pitchFamily="18" charset="2"/>
              </a:rPr>
              <a:t>• </a:t>
            </a:r>
            <a:r>
              <a:rPr lang="en-US" sz="1200" b="0" i="0" u="none" strike="noStrike" baseline="0" dirty="0">
                <a:latin typeface="ArialMT"/>
              </a:rPr>
              <a:t>Apply data mining concepts, algorithms, and evaluation methods to real-world</a:t>
            </a:r>
          </a:p>
          <a:p>
            <a:pPr algn="l"/>
            <a:r>
              <a:rPr lang="en-US" sz="1200" b="0" i="0" u="none" strike="noStrike" baseline="0" dirty="0">
                <a:latin typeface="ArialMT"/>
              </a:rPr>
              <a:t>problems.</a:t>
            </a:r>
          </a:p>
          <a:p>
            <a:pPr algn="l"/>
            <a:r>
              <a:rPr lang="en-US" sz="1200" b="0" i="0" u="none" strike="noStrike" baseline="0" dirty="0">
                <a:latin typeface="Symbol" panose="05050102010706020507" pitchFamily="18" charset="2"/>
              </a:rPr>
              <a:t>• </a:t>
            </a:r>
            <a:r>
              <a:rPr lang="en-US" sz="1200" b="0" i="0" u="none" strike="noStrike" baseline="0" dirty="0">
                <a:latin typeface="ArialMT"/>
              </a:rPr>
              <a:t>Employ data storytelling and dive into the data, find useful patterns, and</a:t>
            </a:r>
          </a:p>
          <a:p>
            <a:pPr algn="l"/>
            <a:r>
              <a:rPr lang="en-US" sz="1200" b="0" i="0" u="none" strike="noStrike" baseline="0" dirty="0">
                <a:latin typeface="ArialMT"/>
              </a:rPr>
              <a:t>articulate what patterns have been found, how they are found, and why they are</a:t>
            </a:r>
          </a:p>
          <a:p>
            <a:pPr algn="l"/>
            <a:r>
              <a:rPr lang="en-US" sz="1200" b="0" i="0" u="none" strike="noStrike" baseline="0" dirty="0">
                <a:latin typeface="ArialMT"/>
              </a:rPr>
              <a:t>valuable and trustworthy.</a:t>
            </a:r>
          </a:p>
          <a:p>
            <a:pPr algn="l"/>
            <a:endParaRPr lang="en-US" sz="1200" b="0" i="0" u="none" strike="noStrike" baseline="0" dirty="0">
              <a:solidFill>
                <a:srgbClr val="172B4D"/>
              </a:solidFill>
              <a:effectLst/>
              <a:latin typeface="ArialMT"/>
            </a:endParaRPr>
          </a:p>
          <a:p>
            <a:pPr algn="l"/>
            <a:endParaRPr lang="en-US" sz="1200" b="0" i="0" u="none" strike="noStrike" baseline="0" dirty="0">
              <a:solidFill>
                <a:srgbClr val="172B4D"/>
              </a:solidFill>
              <a:effectLst/>
              <a:latin typeface="ArialMT"/>
            </a:endParaRPr>
          </a:p>
          <a:p>
            <a:pPr algn="l"/>
            <a:r>
              <a:rPr lang="en-US" sz="1200" b="0" i="0" u="none" strike="noStrike" baseline="0" dirty="0">
                <a:latin typeface="ArialMT"/>
              </a:rPr>
              <a:t>Introduction to data mining techniques, familiarity with particular realworld</a:t>
            </a:r>
          </a:p>
          <a:p>
            <a:pPr algn="l"/>
            <a:r>
              <a:rPr lang="en-US" sz="1200" b="0" i="0" u="none" strike="noStrike" baseline="0" dirty="0">
                <a:latin typeface="ArialMT"/>
              </a:rPr>
              <a:t>applications, challenges involved in these applications, and future directions of the</a:t>
            </a:r>
          </a:p>
          <a:p>
            <a:pPr algn="l"/>
            <a:r>
              <a:rPr lang="en-US" sz="1200" b="0" i="0" u="none" strike="noStrike" baseline="0" dirty="0">
                <a:latin typeface="ArialMT"/>
              </a:rPr>
              <a:t>field. Hands-on experience with open-source software packages.</a:t>
            </a:r>
            <a:endParaRPr lang="en-US"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14</a:t>
            </a:fld>
            <a:endParaRPr lang="en-US" dirty="0"/>
          </a:p>
        </p:txBody>
      </p:sp>
    </p:spTree>
    <p:extLst>
      <p:ext uri="{BB962C8B-B14F-4D97-AF65-F5344CB8AC3E}">
        <p14:creationId xmlns:p14="http://schemas.microsoft.com/office/powerpoint/2010/main" val="5357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 conducted  a 3-fold cross validation to determine how each experiment can predict publisher and alignment for the power dataset, the rating statistics dataset, and the combined dataset.</a:t>
            </a:r>
          </a:p>
          <a:p>
            <a:pPr algn="l"/>
            <a:endParaRPr lang="en-US" sz="1800" b="0" i="0" u="none" strike="noStrike" baseline="0" dirty="0">
              <a:effectLst/>
              <a:latin typeface="Calibri" panose="020F0502020204030204" pitchFamily="34" charset="0"/>
              <a:cs typeface="Times New Roman" panose="02020603050405020304" pitchFamily="18" charset="0"/>
            </a:endParaRPr>
          </a:p>
          <a:p>
            <a:pPr algn="l"/>
            <a:r>
              <a:rPr lang="en-US" sz="1800" dirty="0">
                <a:effectLst/>
                <a:latin typeface="Times New Roman" panose="02020603050405020304" pitchFamily="18" charset="0"/>
                <a:ea typeface="Calibri" panose="020F0502020204030204" pitchFamily="34" charset="0"/>
              </a:rPr>
              <a:t>With that said our classification accuracy tells us that the SVM algorithm is most effective when predicting the publisher, Marvel or DC, using both the Power and Score data. </a:t>
            </a:r>
          </a:p>
          <a:p>
            <a:pPr algn="l"/>
            <a:endParaRPr lang="en-US" sz="1800" b="0" i="0" u="none" strike="noStrike" baseline="0" dirty="0">
              <a:latin typeface="Times New Roman" panose="02020603050405020304" pitchFamily="18" charset="0"/>
            </a:endParaRPr>
          </a:p>
          <a:p>
            <a:pPr algn="l"/>
            <a:r>
              <a:rPr lang="en-US" sz="1800" dirty="0">
                <a:latin typeface="Times New Roman" panose="02020603050405020304" pitchFamily="18" charset="0"/>
              </a:rPr>
              <a:t>This proves that the most enhanced dataset yields the most accurate results. </a:t>
            </a:r>
          </a:p>
          <a:p>
            <a:pPr algn="l"/>
            <a:endParaRPr lang="en-US" sz="1200" b="0" i="0" u="none" strike="noStrike" baseline="0" dirty="0">
              <a:latin typeface="ArialMT"/>
            </a:endParaRPr>
          </a:p>
          <a:p>
            <a:pPr algn="ct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 conducted  a 3-fold cross validation to determine how each experiment can predict publisher and alignment for the power dataset, the rating statistics dataset, and the combined dataset.</a:t>
            </a:r>
          </a:p>
          <a:p>
            <a:pPr algn="l"/>
            <a:endParaRPr lang="en-US" sz="1800" b="0" i="0" u="none" strike="noStrike" baseline="0" dirty="0">
              <a:effectLst/>
              <a:latin typeface="Calibri" panose="020F0502020204030204" pitchFamily="34" charset="0"/>
              <a:cs typeface="Times New Roman" panose="02020603050405020304" pitchFamily="18" charset="0"/>
            </a:endParaRPr>
          </a:p>
          <a:p>
            <a:pPr algn="l"/>
            <a:r>
              <a:rPr lang="en-US" sz="1800" dirty="0">
                <a:effectLst/>
                <a:latin typeface="Times New Roman" panose="02020603050405020304" pitchFamily="18" charset="0"/>
                <a:ea typeface="Calibri" panose="020F0502020204030204" pitchFamily="34" charset="0"/>
              </a:rPr>
              <a:t>With that said our classification accuracy tells us that the SVM algorithm is most effective when predicting the publisher, Marvel or DC, using both the Power and Score data. </a:t>
            </a:r>
          </a:p>
          <a:p>
            <a:pPr algn="l"/>
            <a:endParaRPr lang="en-US" sz="1800" b="0" i="0" u="none" strike="noStrike" baseline="0" dirty="0">
              <a:latin typeface="Times New Roman" panose="02020603050405020304" pitchFamily="18" charset="0"/>
            </a:endParaRPr>
          </a:p>
          <a:p>
            <a:pPr algn="l"/>
            <a:r>
              <a:rPr lang="en-US" sz="1800" dirty="0">
                <a:latin typeface="Times New Roman" panose="02020603050405020304" pitchFamily="18" charset="0"/>
              </a:rPr>
              <a:t>This proves that the most enhanced dataset yields the most accurate results. </a:t>
            </a:r>
          </a:p>
          <a:p>
            <a:pPr algn="l"/>
            <a:endParaRPr lang="en-US" sz="1200" b="0" i="0" u="none" strike="noStrike" baseline="0" dirty="0">
              <a:latin typeface="ArialMT"/>
            </a:endParaRPr>
          </a:p>
          <a:p>
            <a:pPr algn="ct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 conducted  a 3-fold cross validation to determine how each experiment can predict publisher and alignment for the power dataset, the rating statistics dataset, and the combined dataset.</a:t>
            </a:r>
          </a:p>
          <a:p>
            <a:pPr algn="l"/>
            <a:endParaRPr lang="en-US" sz="1800" b="0" i="0" u="none" strike="noStrike" baseline="0" dirty="0">
              <a:effectLst/>
              <a:latin typeface="Calibri" panose="020F0502020204030204" pitchFamily="34" charset="0"/>
              <a:cs typeface="Times New Roman" panose="02020603050405020304" pitchFamily="18" charset="0"/>
            </a:endParaRPr>
          </a:p>
          <a:p>
            <a:pPr algn="l"/>
            <a:r>
              <a:rPr lang="en-US" sz="1800" dirty="0">
                <a:effectLst/>
                <a:latin typeface="Times New Roman" panose="02020603050405020304" pitchFamily="18" charset="0"/>
                <a:ea typeface="Calibri" panose="020F0502020204030204" pitchFamily="34" charset="0"/>
              </a:rPr>
              <a:t>With that said our classification accuracy tells us that the SVM algorithm is most effective when predicting the publisher, Marvel or DC, using both the Power and Score data. </a:t>
            </a:r>
          </a:p>
          <a:p>
            <a:pPr algn="l"/>
            <a:endParaRPr lang="en-US" sz="1800" b="0" i="0" u="none" strike="noStrike" baseline="0" dirty="0">
              <a:latin typeface="Times New Roman" panose="02020603050405020304" pitchFamily="18" charset="0"/>
            </a:endParaRPr>
          </a:p>
          <a:p>
            <a:pPr algn="l"/>
            <a:r>
              <a:rPr lang="en-US" sz="1800" dirty="0">
                <a:latin typeface="Times New Roman" panose="02020603050405020304" pitchFamily="18" charset="0"/>
              </a:rPr>
              <a:t>This proves that the most enhanced dataset yields the most accurate results. </a:t>
            </a:r>
          </a:p>
          <a:p>
            <a:pPr algn="l"/>
            <a:endParaRPr lang="en-US" sz="1200" b="0" i="0" u="none" strike="noStrike" baseline="0" dirty="0">
              <a:latin typeface="ArialMT"/>
            </a:endParaRPr>
          </a:p>
          <a:p>
            <a:pPr algn="ctr"/>
            <a:endParaRPr lang="en-US" sz="1800" dirty="0"/>
          </a:p>
          <a:p>
            <a:pPr algn="l"/>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In comparing the various classification algorithms and their accuracy in predicting both Publisher and Alignment, Naïve Bayes has proven to be least effective in working with all three datasets. </a:t>
            </a:r>
          </a:p>
          <a:p>
            <a:pPr algn="l"/>
            <a:endParaRPr lang="en-US" sz="1800" b="0" i="0" u="none" strike="noStrike" baseline="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3-fold cross validation to determine how they can predict publisher and alignment for the power dataset, the rating statistics dataset, and the combined dataset.</a:t>
            </a:r>
          </a:p>
          <a:p>
            <a:pPr algn="l"/>
            <a:endParaRPr lang="en-US" sz="1800" b="0" i="0" u="none" strike="noStrike" baseline="0" dirty="0">
              <a:effectLst/>
              <a:latin typeface="Calibri" panose="020F0502020204030204" pitchFamily="34" charset="0"/>
              <a:cs typeface="Times New Roman" panose="02020603050405020304" pitchFamily="18" charset="0"/>
            </a:endParaRPr>
          </a:p>
          <a:p>
            <a:pPr algn="l"/>
            <a:endParaRPr lang="en-US" sz="1800" b="0" i="0" u="none" strike="noStrike" baseline="0" dirty="0">
              <a:effectLst/>
              <a:latin typeface="Calibri" panose="020F0502020204030204" pitchFamily="34" charset="0"/>
              <a:cs typeface="Times New Roman" panose="02020603050405020304" pitchFamily="18" charset="0"/>
            </a:endParaRPr>
          </a:p>
          <a:p>
            <a:pPr algn="l"/>
            <a:r>
              <a:rPr lang="en-US" sz="1800" dirty="0">
                <a:effectLst/>
                <a:latin typeface="Times New Roman" panose="02020603050405020304" pitchFamily="18" charset="0"/>
                <a:ea typeface="Calibri" panose="020F0502020204030204" pitchFamily="34" charset="0"/>
              </a:rPr>
              <a:t>With that said our classification accuracy tells us that the SVM algorithm is most effective when predicting the publisher, Marvel or DC, using both the Power and Score data. </a:t>
            </a:r>
            <a:endParaRPr lang="en-US" sz="1200" b="0" i="0" u="none" strike="noStrike" baseline="0" dirty="0">
              <a:latin typeface="ArialMT"/>
            </a:endParaRPr>
          </a:p>
          <a:p>
            <a:pPr algn="l"/>
            <a:r>
              <a:rPr lang="en-US" sz="1200" b="0" i="0" u="none" strike="noStrike" baseline="0" dirty="0">
                <a:latin typeface="ArialMT"/>
              </a:rPr>
              <a:t>Document, analyze, and translate data mining needs into technical designs and</a:t>
            </a:r>
          </a:p>
          <a:p>
            <a:pPr algn="l"/>
            <a:r>
              <a:rPr lang="en-US" sz="1200" b="0" i="0" u="none" strike="noStrike" baseline="0" dirty="0">
                <a:latin typeface="ArialMT"/>
              </a:rPr>
              <a:t>solutions.</a:t>
            </a:r>
          </a:p>
          <a:p>
            <a:pPr algn="l"/>
            <a:r>
              <a:rPr lang="en-US" sz="1200" b="0" i="0" u="none" strike="noStrike" baseline="0" dirty="0">
                <a:latin typeface="Symbol" panose="05050102010706020507" pitchFamily="18" charset="2"/>
              </a:rPr>
              <a:t>• </a:t>
            </a:r>
            <a:r>
              <a:rPr lang="en-US" sz="1200" b="0" i="0" u="none" strike="noStrike" baseline="0" dirty="0">
                <a:latin typeface="ArialMT"/>
              </a:rPr>
              <a:t>Apply data mining concepts, algorithms, and evaluation methods to real-world</a:t>
            </a:r>
          </a:p>
          <a:p>
            <a:pPr algn="l"/>
            <a:r>
              <a:rPr lang="en-US" sz="1200" b="0" i="0" u="none" strike="noStrike" baseline="0" dirty="0">
                <a:latin typeface="ArialMT"/>
              </a:rPr>
              <a:t>problems.</a:t>
            </a:r>
          </a:p>
          <a:p>
            <a:pPr algn="l"/>
            <a:r>
              <a:rPr lang="en-US" sz="1200" b="0" i="0" u="none" strike="noStrike" baseline="0" dirty="0">
                <a:latin typeface="Symbol" panose="05050102010706020507" pitchFamily="18" charset="2"/>
              </a:rPr>
              <a:t>• </a:t>
            </a:r>
            <a:r>
              <a:rPr lang="en-US" sz="1200" b="0" i="0" u="none" strike="noStrike" baseline="0" dirty="0">
                <a:latin typeface="ArialMT"/>
              </a:rPr>
              <a:t>Employ data storytelling and dive into the data, find useful patterns, and</a:t>
            </a:r>
          </a:p>
          <a:p>
            <a:pPr algn="l"/>
            <a:r>
              <a:rPr lang="en-US" sz="1200" b="0" i="0" u="none" strike="noStrike" baseline="0" dirty="0">
                <a:latin typeface="ArialMT"/>
              </a:rPr>
              <a:t>articulate what patterns have been found, how they are found, and why they are</a:t>
            </a:r>
          </a:p>
          <a:p>
            <a:pPr algn="l"/>
            <a:r>
              <a:rPr lang="en-US" sz="1200" b="0" i="0" u="none" strike="noStrike" baseline="0" dirty="0">
                <a:latin typeface="ArialMT"/>
              </a:rPr>
              <a:t>valuable and trustworthy.</a:t>
            </a:r>
          </a:p>
          <a:p>
            <a:pPr algn="l"/>
            <a:endParaRPr lang="en-US" sz="1200" b="0" i="0" u="none" strike="noStrike" baseline="0" dirty="0">
              <a:solidFill>
                <a:srgbClr val="172B4D"/>
              </a:solidFill>
              <a:effectLst/>
              <a:latin typeface="ArialMT"/>
            </a:endParaRPr>
          </a:p>
          <a:p>
            <a:pPr algn="l"/>
            <a:endParaRPr lang="en-US" sz="1200" b="0" i="0" u="none" strike="noStrike" baseline="0" dirty="0">
              <a:solidFill>
                <a:srgbClr val="172B4D"/>
              </a:solidFill>
              <a:effectLst/>
              <a:latin typeface="ArialMT"/>
            </a:endParaRPr>
          </a:p>
          <a:p>
            <a:pPr algn="l"/>
            <a:r>
              <a:rPr lang="en-US" sz="1200" b="0" i="0" u="none" strike="noStrike" baseline="0" dirty="0">
                <a:latin typeface="ArialMT"/>
              </a:rPr>
              <a:t>Introduction to data mining techniques, familiarity with particular realworld</a:t>
            </a:r>
          </a:p>
          <a:p>
            <a:pPr algn="l"/>
            <a:r>
              <a:rPr lang="en-US" sz="1200" b="0" i="0" u="none" strike="noStrike" baseline="0" dirty="0">
                <a:latin typeface="ArialMT"/>
              </a:rPr>
              <a:t>applications, challenges involved in these applications, and future directions of the</a:t>
            </a:r>
          </a:p>
          <a:p>
            <a:pPr algn="l"/>
            <a:r>
              <a:rPr lang="en-US" sz="1200" b="0" i="0" u="none" strike="noStrike" baseline="0" dirty="0">
                <a:latin typeface="ArialMT"/>
              </a:rPr>
              <a:t>field. Hands-on experience with open-source software packages.</a:t>
            </a:r>
            <a:endParaRPr lang="en-US"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15</a:t>
            </a:fld>
            <a:endParaRPr lang="en-US" dirty="0"/>
          </a:p>
        </p:txBody>
      </p:sp>
    </p:spTree>
    <p:extLst>
      <p:ext uri="{BB962C8B-B14F-4D97-AF65-F5344CB8AC3E}">
        <p14:creationId xmlns:p14="http://schemas.microsoft.com/office/powerpoint/2010/main" val="481750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Data Analytics Course, IST 707, was essential in developing the skills needed to be a data storyteller in the real world as we learned how to develop solutions to our datamining Problems.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It is imperative that one be able to effectively gather datasets as exemplified in the preliminary steps of the final project to conduct an analysis. </a:t>
            </a:r>
          </a:p>
          <a:p>
            <a:pPr marL="0" marR="0">
              <a:lnSpc>
                <a:spcPct val="107000"/>
              </a:lnSpc>
              <a:spcBef>
                <a:spcPts val="0"/>
              </a:spcBef>
              <a:spcAft>
                <a:spcPts val="800"/>
              </a:spcAft>
            </a:pP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More importantly, knowing the factors which are needed to adopt specific strategies and what is appropriate to utilize for a given project is essential to carrying out an agenda which is crucial to supporting business decisions in a professional manner.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a:p>
            <a:pPr algn="l"/>
            <a:endParaRPr lang="en-US" sz="1200" b="0" i="0" u="none" strike="noStrike" baseline="0" dirty="0">
              <a:solidFill>
                <a:srgbClr val="172B4D"/>
              </a:solidFill>
              <a:effectLst/>
              <a:latin typeface="ArialMT"/>
            </a:endParaRPr>
          </a:p>
          <a:p>
            <a:pPr algn="l"/>
            <a:endParaRPr lang="en-US" sz="1200" b="0" i="0" u="none" strike="noStrike" baseline="0" dirty="0">
              <a:solidFill>
                <a:srgbClr val="172B4D"/>
              </a:solidFill>
              <a:effectLst/>
              <a:latin typeface="ArialMT"/>
            </a:endParaRPr>
          </a:p>
          <a:p>
            <a:pPr algn="l"/>
            <a:r>
              <a:rPr lang="en-US" sz="1200" b="0" i="0" u="none" strike="noStrike" baseline="0" dirty="0">
                <a:latin typeface="ArialMT"/>
              </a:rPr>
              <a:t>Introduction to data mining techniques, familiarity with particular realworld</a:t>
            </a:r>
          </a:p>
          <a:p>
            <a:pPr algn="l"/>
            <a:r>
              <a:rPr lang="en-US" sz="1200" b="0" i="0" u="none" strike="noStrike" baseline="0" dirty="0">
                <a:latin typeface="ArialMT"/>
              </a:rPr>
              <a:t>applications, challenges involved in these applications, and future directions of the</a:t>
            </a:r>
          </a:p>
          <a:p>
            <a:pPr algn="l"/>
            <a:r>
              <a:rPr lang="en-US" sz="1200" b="0" i="0" u="none" strike="noStrike" baseline="0" dirty="0">
                <a:latin typeface="ArialMT"/>
              </a:rPr>
              <a:t>field. Hands-on experience with open-source software packages.</a:t>
            </a:r>
            <a:endParaRPr lang="en-US"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16</a:t>
            </a:fld>
            <a:endParaRPr lang="en-US" dirty="0"/>
          </a:p>
        </p:txBody>
      </p:sp>
    </p:spTree>
    <p:extLst>
      <p:ext uri="{BB962C8B-B14F-4D97-AF65-F5344CB8AC3E}">
        <p14:creationId xmlns:p14="http://schemas.microsoft.com/office/powerpoint/2010/main" val="244383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Arial" panose="020B0604020202020204" pitchFamily="34" charset="0"/>
              </a:rPr>
              <a:t>The main content focus is on information access and processing tasks on the types of structured, </a:t>
            </a:r>
            <a:r>
              <a:rPr lang="en-US" sz="1800" b="0" i="0" u="none" strike="noStrike" baseline="0" dirty="0" err="1">
                <a:solidFill>
                  <a:srgbClr val="000000"/>
                </a:solidFill>
                <a:latin typeface="Arial" panose="020B0604020202020204" pitchFamily="34" charset="0"/>
              </a:rPr>
              <a:t>semistructured</a:t>
            </a:r>
            <a:r>
              <a:rPr lang="en-US" sz="1800" b="0" i="0" u="none" strike="noStrike" baseline="0" dirty="0">
                <a:solidFill>
                  <a:srgbClr val="000000"/>
                </a:solidFill>
                <a:latin typeface="Arial" panose="020B0604020202020204" pitchFamily="34" charset="0"/>
              </a:rPr>
              <a:t>, and unstructured data in current use in information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Arial" panose="020B0604020202020204" pitchFamily="34" charset="0"/>
              </a:rPr>
              <a:t>The skills learned in this class are intended to further previous knowledge in both methodology and the scripting language Python </a:t>
            </a:r>
            <a:endParaRPr lang="en-US" sz="1800" dirty="0"/>
          </a:p>
          <a:p>
            <a:pPr algn="l"/>
            <a:endParaRPr lang="en-US" sz="1800" b="0" i="0" u="none" strike="noStrike" baseline="0" dirty="0">
              <a:solidFill>
                <a:srgbClr val="000000"/>
              </a:solidFill>
              <a:latin typeface="Arial" panose="020B0604020202020204" pitchFamily="34" charset="0"/>
            </a:endParaRPr>
          </a:p>
          <a:p>
            <a:pPr algn="l"/>
            <a:endParaRPr lang="en-US" sz="1800" b="0" i="0" u="none" strike="noStrike" baseline="0" dirty="0">
              <a:solidFill>
                <a:srgbClr val="000000"/>
              </a:solidFill>
              <a:latin typeface="Arial" panose="020B0604020202020204" pitchFamily="34" charset="0"/>
            </a:endParaRPr>
          </a:p>
          <a:p>
            <a:pPr algn="l"/>
            <a:endParaRPr lang="en-US" sz="1800" b="0" i="0" u="none" strike="noStrike" baseline="0" dirty="0">
              <a:solidFill>
                <a:srgbClr val="000000"/>
              </a:solidFill>
              <a:latin typeface="Arial" panose="020B0604020202020204" pitchFamily="34" charset="0"/>
            </a:endParaRPr>
          </a:p>
          <a:p>
            <a:pPr algn="l"/>
            <a:r>
              <a:rPr lang="en-US" sz="1800" b="0" i="0" u="none" strike="noStrike" baseline="0" dirty="0">
                <a:solidFill>
                  <a:srgbClr val="000000"/>
                </a:solidFill>
                <a:latin typeface="Arial" panose="020B0604020202020204" pitchFamily="34" charset="0"/>
              </a:rPr>
              <a:t>The main content focus is on information access and processing tasks on the types of structured, semistructured, and unstructured data in current use in information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Arial" panose="020B0604020202020204" pitchFamily="34" charset="0"/>
              </a:rPr>
              <a:t>The skills learned in this class are intended to further previous knowledge in both methodology and the scripting language Python For these three types of data, the course includes the use of structured numeric and text data such as that from a spreadsheet or database, the use of data obtained through standard data exchange formats such as HTML or XML from web pages or JSON from web-based APIs, and the use of data obtained by pattern matching from text or log files. The scripting language Python was chosen because of its ease of use and available packages to work with data in many information applications</a:t>
            </a:r>
            <a:endParaRPr lang="en-US" sz="1800" b="0" i="0" u="none" strike="noStrike" baseline="0" dirty="0">
              <a:solidFill>
                <a:srgbClr val="000000"/>
              </a:solidFill>
              <a:effectLst/>
              <a:latin typeface="Arial" panose="020B0604020202020204" pitchFamily="34" charset="0"/>
            </a:endParaRPr>
          </a:p>
          <a:p>
            <a:endParaRPr lang="en-US" sz="2800" b="0" i="0" dirty="0">
              <a:solidFill>
                <a:srgbClr val="172B4D"/>
              </a:solidFill>
              <a:effectLst/>
              <a:latin typeface="ShermanSans"/>
            </a:endParaRPr>
          </a:p>
          <a:p>
            <a:pPr algn="l">
              <a:buFont typeface="+mj-lt"/>
              <a:buAutoNum type="arabicPeriod"/>
            </a:pPr>
            <a:r>
              <a:rPr lang="en-US" sz="2800" b="0" i="0" dirty="0">
                <a:solidFill>
                  <a:srgbClr val="172B4D"/>
                </a:solidFill>
                <a:effectLst/>
                <a:latin typeface="ShermanSans"/>
              </a:rPr>
              <a:t>Write scripts to access and amass information from files of structured data, access files in semi-structured data, and to define and find patterns in unstructured data. </a:t>
            </a:r>
          </a:p>
          <a:p>
            <a:pPr algn="l">
              <a:buFont typeface="+mj-lt"/>
              <a:buAutoNum type="arabicPeriod"/>
            </a:pPr>
            <a:r>
              <a:rPr lang="en-US" sz="2800" b="0" i="0" dirty="0">
                <a:solidFill>
                  <a:srgbClr val="172B4D"/>
                </a:solidFill>
                <a:effectLst/>
                <a:latin typeface="ShermanSans"/>
              </a:rPr>
              <a:t>Prepare and transform data to produce data summaries, lists, and networks. </a:t>
            </a:r>
          </a:p>
          <a:p>
            <a:pPr algn="l">
              <a:buFont typeface="+mj-lt"/>
              <a:buAutoNum type="arabicPeriod"/>
            </a:pPr>
            <a:r>
              <a:rPr lang="en-US" sz="2800" b="0" i="0" dirty="0">
                <a:solidFill>
                  <a:srgbClr val="172B4D"/>
                </a:solidFill>
                <a:effectLst/>
                <a:latin typeface="ShermanSans"/>
              </a:rPr>
              <a:t>Analyze and solve data access problems for the three types of data and to find and deploy appropriate software packages that can be integrated into the problem solution. </a:t>
            </a:r>
          </a:p>
          <a:p>
            <a:pPr algn="l">
              <a:buFont typeface="+mj-lt"/>
              <a:buAutoNum type="arabicPeriod"/>
            </a:pPr>
            <a:r>
              <a:rPr lang="en-US" sz="2800" b="0" i="0" dirty="0">
                <a:solidFill>
                  <a:srgbClr val="172B4D"/>
                </a:solidFill>
                <a:effectLst/>
                <a:latin typeface="ShermanSans"/>
              </a:rPr>
              <a:t>Frame real world data questions and show how they can be answered with data. </a:t>
            </a:r>
          </a:p>
        </p:txBody>
      </p:sp>
      <p:sp>
        <p:nvSpPr>
          <p:cNvPr id="4" name="Slide Number Placeholder 3"/>
          <p:cNvSpPr>
            <a:spLocks noGrp="1"/>
          </p:cNvSpPr>
          <p:nvPr>
            <p:ph type="sldNum" sz="quarter" idx="5"/>
          </p:nvPr>
        </p:nvSpPr>
        <p:spPr/>
        <p:txBody>
          <a:bodyPr/>
          <a:lstStyle/>
          <a:p>
            <a:fld id="{0D208ADA-50C8-4894-8846-DF5BBC7C1FE6}" type="slidenum">
              <a:rPr lang="en-US" smtClean="0"/>
              <a:t>17</a:t>
            </a:fld>
            <a:endParaRPr lang="en-US" dirty="0"/>
          </a:p>
        </p:txBody>
      </p:sp>
    </p:spTree>
    <p:extLst>
      <p:ext uri="{BB962C8B-B14F-4D97-AF65-F5344CB8AC3E}">
        <p14:creationId xmlns:p14="http://schemas.microsoft.com/office/powerpoint/2010/main" val="346408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b="1" dirty="0"/>
              <a:t>The Purpose of this final project is to </a:t>
            </a:r>
            <a:r>
              <a:rPr lang="en-US" sz="1200" dirty="0"/>
              <a:t> Collaborate with peer to write Python scripts to investigate data and communicate findings utilizing the techniques discussed in the course</a:t>
            </a:r>
          </a:p>
          <a:p>
            <a:pPr>
              <a:spcAft>
                <a:spcPts val="600"/>
              </a:spcAft>
            </a:pPr>
            <a:r>
              <a:rPr lang="en-US" sz="1200" dirty="0"/>
              <a:t>My group demonstrates this using baseball metrics from the </a:t>
            </a:r>
            <a:r>
              <a:rPr lang="en-US" sz="1200" dirty="0" err="1"/>
              <a:t>pybaseball</a:t>
            </a:r>
            <a:r>
              <a:rPr lang="en-US" sz="1200" dirty="0"/>
              <a:t> package analyzing strikeouts throughout history. </a:t>
            </a:r>
          </a:p>
          <a:p>
            <a:pPr>
              <a:spcAft>
                <a:spcPts val="600"/>
              </a:spcAft>
            </a:pPr>
            <a:r>
              <a:rPr lang="en-US" sz="1200" dirty="0"/>
              <a:t>The </a:t>
            </a:r>
            <a:r>
              <a:rPr lang="en-US" sz="1200" dirty="0" err="1"/>
              <a:t>pybaseball</a:t>
            </a:r>
            <a:r>
              <a:rPr lang="en-US" sz="1200" dirty="0"/>
              <a:t> package reference can be found on pypi.org and contains a plethora of baseball data .</a:t>
            </a:r>
          </a:p>
          <a:p>
            <a:pPr>
              <a:spcAft>
                <a:spcPts val="600"/>
              </a:spcAft>
            </a:pPr>
            <a:r>
              <a:rPr lang="en-US" sz="1200" dirty="0"/>
              <a:t>We prepared a report detailing an initial plan for the project complete with the demonstration of written Python scripts to access, prepare and use data in our analysis of baseball data.</a:t>
            </a:r>
          </a:p>
          <a:p>
            <a:pPr algn="l">
              <a:buFont typeface="+mj-lt"/>
              <a:buAutoNum type="arabicPeriod"/>
            </a:pPr>
            <a:endParaRPr lang="en-US"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18</a:t>
            </a:fld>
            <a:endParaRPr lang="en-US" dirty="0"/>
          </a:p>
        </p:txBody>
      </p:sp>
    </p:spTree>
    <p:extLst>
      <p:ext uri="{BB962C8B-B14F-4D97-AF65-F5344CB8AC3E}">
        <p14:creationId xmlns:p14="http://schemas.microsoft.com/office/powerpoint/2010/main" val="4005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talking about:</a:t>
            </a:r>
          </a:p>
          <a:p>
            <a:pPr marL="171450" indent="-171450">
              <a:buFont typeface="Arial" panose="020B0604020202020204" pitchFamily="34" charset="0"/>
              <a:buChar char="•"/>
            </a:pPr>
            <a:r>
              <a:rPr lang="en-US" dirty="0"/>
              <a:t>Founding</a:t>
            </a:r>
          </a:p>
          <a:p>
            <a:pPr marL="171450" indent="-171450">
              <a:buFont typeface="Arial" panose="020B0604020202020204" pitchFamily="34" charset="0"/>
              <a:buChar char="•"/>
            </a:pPr>
            <a:r>
              <a:rPr lang="en-US" dirty="0"/>
              <a:t>Dead-ball era</a:t>
            </a:r>
          </a:p>
          <a:p>
            <a:pPr marL="171450" indent="-171450">
              <a:buFont typeface="Arial" panose="020B0604020202020204" pitchFamily="34" charset="0"/>
              <a:buChar char="•"/>
            </a:pPr>
            <a:r>
              <a:rPr lang="en-US" dirty="0"/>
              <a:t>Rise in popularity</a:t>
            </a:r>
          </a:p>
          <a:p>
            <a:pPr marL="171450" indent="-171450">
              <a:buFont typeface="Arial" panose="020B0604020202020204" pitchFamily="34" charset="0"/>
              <a:buChar char="•"/>
            </a:pPr>
            <a:r>
              <a:rPr lang="en-US" dirty="0"/>
              <a:t>World War II era</a:t>
            </a:r>
          </a:p>
          <a:p>
            <a:pPr marL="171450" indent="-171450">
              <a:buFont typeface="Arial" panose="020B0604020202020204" pitchFamily="34" charset="0"/>
              <a:buChar char="•"/>
            </a:pPr>
            <a:r>
              <a:rPr lang="en-US" dirty="0"/>
              <a:t>Breaking the color barrier</a:t>
            </a:r>
          </a:p>
          <a:p>
            <a:pPr marL="171450" indent="-171450">
              <a:buFont typeface="Arial" panose="020B0604020202020204" pitchFamily="34" charset="0"/>
              <a:buChar char="•"/>
            </a:pPr>
            <a:r>
              <a:rPr lang="en-US" dirty="0"/>
              <a:t>Women in baseball</a:t>
            </a:r>
          </a:p>
          <a:p>
            <a:pPr marL="171450" indent="-171450">
              <a:buFont typeface="Arial" panose="020B0604020202020204" pitchFamily="34" charset="0"/>
              <a:buChar char="•"/>
            </a:pPr>
            <a:r>
              <a:rPr lang="en-US" dirty="0"/>
              <a:t>Expanding west, south and north</a:t>
            </a:r>
          </a:p>
          <a:p>
            <a:pPr marL="171450" indent="-171450">
              <a:buFont typeface="Arial" panose="020B0604020202020204" pitchFamily="34" charset="0"/>
              <a:buChar char="•"/>
            </a:pPr>
            <a:r>
              <a:rPr lang="en-US" dirty="0"/>
              <a:t>Pitching dominance and rule changes</a:t>
            </a:r>
          </a:p>
          <a:p>
            <a:pPr marL="171450" indent="-171450">
              <a:buFont typeface="Arial" panose="020B0604020202020204" pitchFamily="34" charset="0"/>
              <a:buChar char="•"/>
            </a:pPr>
            <a:r>
              <a:rPr lang="en-US" dirty="0"/>
              <a:t>New stadiums and artificial surfaces</a:t>
            </a:r>
          </a:p>
          <a:p>
            <a:pPr marL="171450" indent="-171450">
              <a:buFont typeface="Arial" panose="020B0604020202020204" pitchFamily="34" charset="0"/>
              <a:buChar char="•"/>
            </a:pPr>
            <a:r>
              <a:rPr lang="en-US" dirty="0"/>
              <a:t>Scandals and a changing game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https://archive.nytimes.com/www.nytimes.com/interactive/2013/03/29/sports/baseball/Strikeouts-Are-Still-Soaring.html</a:t>
            </a:r>
          </a:p>
        </p:txBody>
      </p:sp>
      <p:sp>
        <p:nvSpPr>
          <p:cNvPr id="4" name="Slide Number Placeholder 3"/>
          <p:cNvSpPr>
            <a:spLocks noGrp="1"/>
          </p:cNvSpPr>
          <p:nvPr>
            <p:ph type="sldNum" sz="quarter" idx="10"/>
          </p:nvPr>
        </p:nvSpPr>
        <p:spPr/>
        <p:txBody>
          <a:bodyPr/>
          <a:lstStyle/>
          <a:p>
            <a:fld id="{E0746DE6-3336-457D-A091-FA20AC1C536E}" type="slidenum">
              <a:rPr lang="en-US" smtClean="0"/>
              <a:t>19</a:t>
            </a:fld>
            <a:endParaRPr lang="en-US" dirty="0"/>
          </a:p>
        </p:txBody>
      </p:sp>
    </p:spTree>
    <p:extLst>
      <p:ext uri="{BB962C8B-B14F-4D97-AF65-F5344CB8AC3E}">
        <p14:creationId xmlns:p14="http://schemas.microsoft.com/office/powerpoint/2010/main" val="169946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sz="2800"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20</a:t>
            </a:fld>
            <a:endParaRPr lang="en-US" dirty="0"/>
          </a:p>
        </p:txBody>
      </p:sp>
    </p:spTree>
    <p:extLst>
      <p:ext uri="{BB962C8B-B14F-4D97-AF65-F5344CB8AC3E}">
        <p14:creationId xmlns:p14="http://schemas.microsoft.com/office/powerpoint/2010/main" val="84178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208ADA-50C8-4894-8846-DF5BBC7C1FE6}" type="slidenum">
              <a:rPr lang="en-US" smtClean="0"/>
              <a:t>3</a:t>
            </a:fld>
            <a:endParaRPr lang="en-US" dirty="0"/>
          </a:p>
        </p:txBody>
      </p:sp>
    </p:spTree>
    <p:extLst>
      <p:ext uri="{BB962C8B-B14F-4D97-AF65-F5344CB8AC3E}">
        <p14:creationId xmlns:p14="http://schemas.microsoft.com/office/powerpoint/2010/main" val="429314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2800" b="1" u="sng" dirty="0">
                <a:latin typeface="Times New Roman" panose="02020603050405020304" pitchFamily="18" charset="0"/>
                <a:cs typeface="Times New Roman" panose="02020603050405020304" pitchFamily="18" charset="0"/>
              </a:rPr>
              <a:t>After seeing how high the strikeout numbers and how low the batting averages are, we wanted to analyze the plate discipline metrics to determine if hitters are becoming more aggressive</a:t>
            </a:r>
          </a:p>
          <a:p>
            <a:pPr marL="0" marR="0">
              <a:spcBef>
                <a:spcPts val="0"/>
              </a:spcBef>
              <a:spcAft>
                <a:spcPts val="0"/>
              </a:spcAft>
            </a:pPr>
            <a:endParaRPr lang="en-US" sz="4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As pitchers are throwing more pitches outside the zone it makes sense that hitters are responding by swinging at more pitches out of the zone. </a:t>
            </a:r>
          </a:p>
          <a:p>
            <a:pPr marL="0" marR="0">
              <a:spcBef>
                <a:spcPts val="0"/>
              </a:spcBef>
              <a:spcAft>
                <a:spcPts val="0"/>
              </a:spcAft>
            </a:pPr>
            <a:endParaRPr lang="en-US" sz="2800" b="1" u="sng"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It is interesting to note that at first the hitters were making more contact with pitches outside of the zone but in 2011, a downward trend begins. </a:t>
            </a:r>
          </a:p>
          <a:p>
            <a:pPr marL="0" marR="0">
              <a:spcBef>
                <a:spcPts val="0"/>
              </a:spcBef>
              <a:spcAft>
                <a:spcPts val="0"/>
              </a:spcAft>
            </a:pPr>
            <a:endParaRPr lang="en-US" sz="2800" b="1" u="sng"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Meanwhile, pitchers continued to throw a lower percentage of pitches in the zone, </a:t>
            </a:r>
            <a:r>
              <a:rPr lang="en-US" sz="2800" b="1" u="sng" dirty="0">
                <a:latin typeface="Times New Roman" panose="02020603050405020304" pitchFamily="18" charset="0"/>
                <a:ea typeface="Calibri" panose="020F0502020204030204" pitchFamily="34" charset="0"/>
                <a:cs typeface="Times New Roman" panose="02020603050405020304" pitchFamily="18" charset="0"/>
              </a:rPr>
              <a:t>which aligns with</a:t>
            </a:r>
            <a:r>
              <a:rPr lang="en-US" sz="2800" b="1" u="sng" dirty="0">
                <a:effectLst/>
                <a:latin typeface="Times New Roman" panose="02020603050405020304" pitchFamily="18" charset="0"/>
                <a:ea typeface="Calibri" panose="020F0502020204030204" pitchFamily="34" charset="0"/>
                <a:cs typeface="Times New Roman" panose="02020603050405020304" pitchFamily="18" charset="0"/>
              </a:rPr>
              <a:t> the initial analysis of rising strikeouts and decreasing batting averages.</a:t>
            </a:r>
          </a:p>
          <a:p>
            <a:endParaRPr lang="en-US" sz="2800" dirty="0"/>
          </a:p>
          <a:p>
            <a:pPr marL="0" marR="0">
              <a:spcBef>
                <a:spcPts val="200"/>
              </a:spcBef>
              <a:spcAft>
                <a:spcPts val="0"/>
              </a:spcAft>
            </a:pPr>
            <a:endParaRPr lang="en-US" sz="2800" b="1"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200"/>
              </a:spcBef>
              <a:spcAft>
                <a:spcPts val="0"/>
              </a:spcAft>
            </a:pPr>
            <a:endParaRPr lang="en-US" sz="2800" b="1"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200"/>
              </a:spcBef>
              <a:spcAft>
                <a:spcPts val="0"/>
              </a:spcAft>
            </a:pPr>
            <a:endParaRPr lang="en-US" sz="2800" b="1"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200"/>
              </a:spcBef>
              <a:spcAft>
                <a:spcPts val="0"/>
              </a:spcAft>
            </a:pPr>
            <a:r>
              <a:rPr lang="en-US" sz="2800" b="1" dirty="0">
                <a:solidFill>
                  <a:srgbClr val="1F4D78"/>
                </a:solidFill>
                <a:effectLst/>
                <a:latin typeface="Times New Roman" panose="02020603050405020304" pitchFamily="18" charset="0"/>
                <a:ea typeface="Times New Roman" panose="02020603050405020304" pitchFamily="18" charset="0"/>
                <a:cs typeface="Times New Roman" panose="02020603050405020304" pitchFamily="18" charset="0"/>
              </a:rPr>
              <a:t>Question 4: Are hitters sacrificing plate discipline for the homerun? </a:t>
            </a:r>
            <a:endParaRPr lang="en-US" sz="2800" b="1" dirty="0">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After seeing how high the strikeout numbers and how low the batting averages are, we wanted to analyze the plate discipline metrics to determine if hitters are becoming more aggressive or more patient at the plate.  </a:t>
            </a:r>
          </a:p>
          <a:p>
            <a:pPr marL="0" marR="0">
              <a:spcBef>
                <a:spcPts val="0"/>
              </a:spcBef>
              <a:spcAft>
                <a:spcPts val="0"/>
              </a:spcAft>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We found that the in the zone contact percentages remained relatively stable but had a slight decline start in 2016. The in the zone swing percentages was stable as well with values hovering at ~70%. </a:t>
            </a:r>
          </a:p>
          <a:p>
            <a:pPr marL="0" marR="0">
              <a:spcBef>
                <a:spcPts val="0"/>
              </a:spcBef>
              <a:spcAft>
                <a:spcPts val="0"/>
              </a:spcAft>
            </a:pPr>
            <a:endParaRPr lang="en-US"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0"/>
              </a:spcAft>
            </a:pPr>
            <a:r>
              <a:rPr lang="en-US" sz="3600" b="1" u="sng" dirty="0">
                <a:effectLst/>
                <a:latin typeface="Times New Roman" panose="02020603050405020304" pitchFamily="18" charset="0"/>
                <a:ea typeface="Calibri" panose="020F0502020204030204" pitchFamily="34" charset="0"/>
                <a:cs typeface="Times New Roman" panose="02020603050405020304" pitchFamily="18" charset="0"/>
              </a:rPr>
              <a:t>As pitchers are throwing more pitches outside the zone it makes sense that hitters are responding by swinging at more pitches out of the zone. It is interesting to note that at first the hitters were making more contact with pitches outside of the zone but in 2011, a downward trend begins. Meanwhile, pitchers continued to throw a lower percentage of pitches in the zone. These findings complement the initial analysis of rising strikeouts and decreasing batting averages. Pitchers are forcing hitters to swing at more pitches outside of the strike zone thus increasing the number of strikeouts and lower opposing hitters batting averages. </a:t>
            </a:r>
            <a:endParaRPr lang="en-US" sz="3600" b="1" u="sng"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800" dirty="0"/>
          </a:p>
          <a:p>
            <a:pPr algn="l">
              <a:buFont typeface="+mj-lt"/>
              <a:buAutoNum type="arabicPeriod"/>
            </a:pPr>
            <a:endParaRPr lang="en-US" sz="2800"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21</a:t>
            </a:fld>
            <a:endParaRPr lang="en-US" dirty="0"/>
          </a:p>
        </p:txBody>
      </p:sp>
    </p:spTree>
    <p:extLst>
      <p:ext uri="{BB962C8B-B14F-4D97-AF65-F5344CB8AC3E}">
        <p14:creationId xmlns:p14="http://schemas.microsoft.com/office/powerpoint/2010/main" val="3913251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Scripting for Data Analysis course was essential in developing an understanding of the methods to utilizing both structured and unstructured data to investigate complex problems. The assignments and projects allowed for exploration into various python packages, as well as development of the knowledge to make use of the proper ones based on the conditions of a given problem. It is important to understand the versatility of Python and that there are many applications which allow one to write and run scripts to process, clean and analyze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Another aspect of this course was to securely access data stored in various formats and collaborate with colleagues using various software such as GoogleColab. It is essential to gain the exposure to the tools and technologies used in a professional setting within the field.</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0D208ADA-50C8-4894-8846-DF5BBC7C1FE6}" type="slidenum">
              <a:rPr lang="en-US" smtClean="0"/>
              <a:t>22</a:t>
            </a:fld>
            <a:endParaRPr lang="en-US" dirty="0"/>
          </a:p>
        </p:txBody>
      </p:sp>
    </p:spTree>
    <p:extLst>
      <p:ext uri="{BB962C8B-B14F-4D97-AF65-F5344CB8AC3E}">
        <p14:creationId xmlns:p14="http://schemas.microsoft.com/office/powerpoint/2010/main" val="243582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172B4D"/>
                </a:solidFill>
                <a:effectLst/>
                <a:latin typeface="ShermanSans"/>
              </a:rPr>
              <a:t>Objectives:</a:t>
            </a:r>
          </a:p>
          <a:p>
            <a:pPr algn="l">
              <a:buFont typeface="+mj-lt"/>
              <a:buNone/>
            </a:pPr>
            <a:endParaRPr lang="en-US" b="0" i="0" dirty="0">
              <a:solidFill>
                <a:srgbClr val="172B4D"/>
              </a:solidFill>
              <a:effectLst/>
              <a:latin typeface="ShermanSans"/>
            </a:endParaRPr>
          </a:p>
          <a:p>
            <a:r>
              <a:rPr lang="en-US" sz="1200" dirty="0"/>
              <a:t>To begin the first course I took in this program was IST 659 Database administration. The goal of this course is to understand the fundamentals of databases, compiling databases, building tables, writing queries, and storing models. </a:t>
            </a:r>
          </a:p>
          <a:p>
            <a:endParaRPr lang="en-US" sz="1200" dirty="0"/>
          </a:p>
          <a:p>
            <a:r>
              <a:rPr lang="en-US" sz="1200" dirty="0"/>
              <a:t>This course was taught to me by Professor Chad Harper in the Fall of 2020. </a:t>
            </a:r>
          </a:p>
          <a:p>
            <a:endParaRPr lang="en-US" sz="1200" dirty="0"/>
          </a:p>
          <a:p>
            <a:r>
              <a:rPr lang="en-US" sz="1200" dirty="0"/>
              <a:t>The software focus was Microsoft SQL, Access, Excel, R and </a:t>
            </a:r>
            <a:r>
              <a:rPr lang="en-US" sz="1200" dirty="0" err="1"/>
              <a:t>Rstudio</a:t>
            </a:r>
            <a:endParaRPr lang="en-US" sz="1200" dirty="0"/>
          </a:p>
          <a:p>
            <a:pPr algn="l">
              <a:buFont typeface="+mj-lt"/>
              <a:buNone/>
            </a:pPr>
            <a:endParaRPr lang="en-US" b="0" i="0" dirty="0">
              <a:solidFill>
                <a:srgbClr val="172B4D"/>
              </a:solidFill>
              <a:effectLst/>
              <a:latin typeface="ShermanSans"/>
            </a:endParaRP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Describe fundamental data and database concepts including various storage models.</a:t>
            </a:r>
          </a:p>
          <a:p>
            <a:pPr algn="l">
              <a:buFont typeface="+mj-lt"/>
              <a:buAutoNum type="arabicPeriod"/>
            </a:pPr>
            <a:r>
              <a:rPr lang="en-US" b="0" i="0" dirty="0">
                <a:solidFill>
                  <a:srgbClr val="172B4D"/>
                </a:solidFill>
                <a:effectLst/>
                <a:latin typeface="ShermanSans"/>
              </a:rPr>
              <a:t>Explain and use the database development lifecycle and data models.</a:t>
            </a:r>
          </a:p>
          <a:p>
            <a:pPr algn="l">
              <a:buFont typeface="+mj-lt"/>
              <a:buAutoNum type="arabicPeriod"/>
            </a:pPr>
            <a:r>
              <a:rPr lang="en-US" b="0" i="0" dirty="0">
                <a:solidFill>
                  <a:srgbClr val="172B4D"/>
                </a:solidFill>
                <a:effectLst/>
                <a:latin typeface="ShermanSans"/>
              </a:rPr>
              <a:t>Analyze business problems and design and implement appropriate data-oriented solutions using the relational data storage model.</a:t>
            </a:r>
          </a:p>
          <a:p>
            <a:pPr algn="l">
              <a:buFont typeface="+mj-lt"/>
              <a:buAutoNum type="arabicPeriod"/>
            </a:pPr>
            <a:r>
              <a:rPr lang="en-US" b="0" i="0" dirty="0">
                <a:solidFill>
                  <a:srgbClr val="172B4D"/>
                </a:solidFill>
                <a:effectLst/>
                <a:latin typeface="ShermanSans"/>
              </a:rPr>
              <a:t>Solve problems by constructing database objects and queries using the SQL language.</a:t>
            </a:r>
          </a:p>
          <a:p>
            <a:pPr algn="l">
              <a:buFont typeface="+mj-lt"/>
              <a:buAutoNum type="arabicPeriod"/>
            </a:pPr>
            <a:r>
              <a:rPr lang="en-US" b="0" i="0" dirty="0">
                <a:solidFill>
                  <a:srgbClr val="172B4D"/>
                </a:solidFill>
                <a:effectLst/>
                <a:latin typeface="ShermanSans"/>
              </a:rPr>
              <a:t>Identify performance and data integrity improvements of existing database designs and implementations.</a:t>
            </a:r>
          </a:p>
          <a:p>
            <a:pPr algn="l">
              <a:buFont typeface="+mj-lt"/>
              <a:buAutoNum type="arabicPeriod"/>
            </a:pPr>
            <a:r>
              <a:rPr lang="en-US" b="0" i="0" dirty="0">
                <a:solidFill>
                  <a:srgbClr val="172B4D"/>
                </a:solidFill>
                <a:effectLst/>
                <a:latin typeface="ShermanSans"/>
              </a:rPr>
              <a:t>Evaluate and select approaches for data migrations, temporal data, and data normalization.</a:t>
            </a:r>
          </a:p>
          <a:p>
            <a:pPr algn="l">
              <a:buFont typeface="+mj-lt"/>
              <a:buAutoNum type="arabicPeriod"/>
            </a:pPr>
            <a:r>
              <a:rPr lang="en-US" b="0" i="0" dirty="0">
                <a:solidFill>
                  <a:srgbClr val="172B4D"/>
                </a:solidFill>
                <a:effectLst/>
                <a:latin typeface="ShermanSans"/>
              </a:rPr>
              <a:t>Critique the effectiveness of DBMS in computer information systems.</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4</a:t>
            </a:fld>
            <a:endParaRPr lang="en-US" dirty="0"/>
          </a:p>
        </p:txBody>
      </p:sp>
    </p:spTree>
    <p:extLst>
      <p:ext uri="{BB962C8B-B14F-4D97-AF65-F5344CB8AC3E}">
        <p14:creationId xmlns:p14="http://schemas.microsoft.com/office/powerpoint/2010/main" val="28163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sz="1800" dirty="0">
                <a:effectLst/>
                <a:latin typeface="Times New Roman" panose="02020603050405020304" pitchFamily="18" charset="0"/>
                <a:ea typeface="Calibri" panose="020F0502020204030204" pitchFamily="34" charset="0"/>
              </a:rPr>
              <a:t>The purpose of my database is to create a predictive model to be applied for sports with an individual competitor, for this assignment, I am focusing on the UFC. I have generated a relational database that contains the UFC roster as well as all fight cards tracing back a certain period of time. My intentions are for one to be able to utilize this database to make informed decisions on the result of an upcoming match based on a fighter’s history and the history of the UFC. The fighter data is broken down by weight class and fights will be tracked by card. </a:t>
            </a:r>
          </a:p>
          <a:p>
            <a:pPr algn="l">
              <a:buFont typeface="+mj-lt"/>
              <a:buNone/>
            </a:pPr>
            <a:endParaRPr lang="en-US" sz="1800" dirty="0">
              <a:effectLst/>
              <a:latin typeface="Times New Roman" panose="02020603050405020304" pitchFamily="18" charset="0"/>
              <a:ea typeface="Calibri" panose="020F0502020204030204" pitchFamily="34" charset="0"/>
            </a:endParaRPr>
          </a:p>
          <a:p>
            <a:pPr algn="l">
              <a:buFont typeface="+mj-lt"/>
              <a:buNone/>
            </a:pPr>
            <a:r>
              <a:rPr lang="en-US" sz="1800" dirty="0">
                <a:effectLst/>
                <a:latin typeface="Times New Roman" panose="02020603050405020304" pitchFamily="18" charset="0"/>
                <a:ea typeface="Calibri" panose="020F0502020204030204" pitchFamily="34" charset="0"/>
              </a:rPr>
              <a:t>I found my data from the official UFC stats website then put together a report focusing on specific questions answered uaing views and functions I created in SQL.</a:t>
            </a:r>
          </a:p>
          <a:p>
            <a:pPr algn="l">
              <a:buFont typeface="+mj-lt"/>
              <a:buNone/>
            </a:pPr>
            <a:endParaRPr lang="en-US" sz="1800" b="0" i="0" dirty="0">
              <a:solidFill>
                <a:srgbClr val="172B4D"/>
              </a:solidFill>
              <a:effectLst/>
              <a:latin typeface="Times New Roman" panose="02020603050405020304" pitchFamily="18" charset="0"/>
            </a:endParaRPr>
          </a:p>
          <a:p>
            <a:pPr algn="l">
              <a:buFont typeface="+mj-lt"/>
              <a:buNone/>
            </a:pPr>
            <a:endParaRPr lang="en-US" sz="1800" b="0" i="0" dirty="0">
              <a:solidFill>
                <a:srgbClr val="172B4D"/>
              </a:solidFill>
              <a:effectLst/>
              <a:latin typeface="Times New Roman" panose="02020603050405020304" pitchFamily="18" charset="0"/>
            </a:endParaRPr>
          </a:p>
          <a:p>
            <a:pPr algn="l">
              <a:buFont typeface="+mj-lt"/>
              <a:buNone/>
            </a:pPr>
            <a:r>
              <a:rPr lang="en-US" b="0" i="0" dirty="0">
                <a:solidFill>
                  <a:srgbClr val="172B4D"/>
                </a:solidFill>
                <a:effectLst/>
                <a:latin typeface="ShermanSans"/>
              </a:rPr>
              <a:t>Objectives:</a:t>
            </a: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Describe fundamental data and database concepts including various storage models.</a:t>
            </a:r>
          </a:p>
          <a:p>
            <a:pPr algn="l">
              <a:buFont typeface="+mj-lt"/>
              <a:buAutoNum type="arabicPeriod"/>
            </a:pPr>
            <a:r>
              <a:rPr lang="en-US" b="0" i="0" dirty="0">
                <a:solidFill>
                  <a:srgbClr val="172B4D"/>
                </a:solidFill>
                <a:effectLst/>
                <a:latin typeface="ShermanSans"/>
              </a:rPr>
              <a:t>Explain and use the database development lifecycle and data models.</a:t>
            </a:r>
          </a:p>
          <a:p>
            <a:pPr algn="l">
              <a:buFont typeface="+mj-lt"/>
              <a:buAutoNum type="arabicPeriod"/>
            </a:pPr>
            <a:r>
              <a:rPr lang="en-US" b="0" i="0" dirty="0">
                <a:solidFill>
                  <a:srgbClr val="172B4D"/>
                </a:solidFill>
                <a:effectLst/>
                <a:latin typeface="ShermanSans"/>
              </a:rPr>
              <a:t>Analyze business problems and design and implement appropriate data-oriented solutions using the relational data storage model.</a:t>
            </a:r>
          </a:p>
          <a:p>
            <a:pPr algn="l">
              <a:buFont typeface="+mj-lt"/>
              <a:buAutoNum type="arabicPeriod"/>
            </a:pPr>
            <a:r>
              <a:rPr lang="en-US" b="0" i="0" dirty="0">
                <a:solidFill>
                  <a:srgbClr val="172B4D"/>
                </a:solidFill>
                <a:effectLst/>
                <a:latin typeface="ShermanSans"/>
              </a:rPr>
              <a:t>Solve problems by constructing database objects and queries using the SQL language.</a:t>
            </a:r>
          </a:p>
          <a:p>
            <a:pPr algn="l">
              <a:buFont typeface="+mj-lt"/>
              <a:buAutoNum type="arabicPeriod"/>
            </a:pPr>
            <a:r>
              <a:rPr lang="en-US" b="0" i="0" dirty="0">
                <a:solidFill>
                  <a:srgbClr val="172B4D"/>
                </a:solidFill>
                <a:effectLst/>
                <a:latin typeface="ShermanSans"/>
              </a:rPr>
              <a:t>Identify performance and data integrity improvements of existing database designs and implementations.</a:t>
            </a:r>
          </a:p>
          <a:p>
            <a:pPr algn="l">
              <a:buFont typeface="+mj-lt"/>
              <a:buAutoNum type="arabicPeriod"/>
            </a:pPr>
            <a:r>
              <a:rPr lang="en-US" b="0" i="0" dirty="0">
                <a:solidFill>
                  <a:srgbClr val="172B4D"/>
                </a:solidFill>
                <a:effectLst/>
                <a:latin typeface="ShermanSans"/>
              </a:rPr>
              <a:t>Evaluate and select approaches for data migrations, temporal data, and data normalization.</a:t>
            </a:r>
          </a:p>
          <a:p>
            <a:pPr algn="l">
              <a:buFont typeface="+mj-lt"/>
              <a:buAutoNum type="arabicPeriod"/>
            </a:pPr>
            <a:r>
              <a:rPr lang="en-US" b="0" i="0" dirty="0">
                <a:solidFill>
                  <a:srgbClr val="172B4D"/>
                </a:solidFill>
                <a:effectLst/>
                <a:latin typeface="ShermanSans"/>
              </a:rPr>
              <a:t>Critique the effectiveness of DBMS in computer information systems.</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5</a:t>
            </a:fld>
            <a:endParaRPr lang="en-US" dirty="0"/>
          </a:p>
        </p:txBody>
      </p:sp>
    </p:spTree>
    <p:extLst>
      <p:ext uri="{BB962C8B-B14F-4D97-AF65-F5344CB8AC3E}">
        <p14:creationId xmlns:p14="http://schemas.microsoft.com/office/powerpoint/2010/main" val="3610381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172B4D"/>
                </a:solidFill>
                <a:effectLst/>
                <a:latin typeface="ShermanSans"/>
              </a:rPr>
              <a:t>Objectives:</a:t>
            </a: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Describe fundamental data and database concepts including various storage models.</a:t>
            </a:r>
          </a:p>
          <a:p>
            <a:pPr algn="l">
              <a:buFont typeface="+mj-lt"/>
              <a:buAutoNum type="arabicPeriod"/>
            </a:pPr>
            <a:r>
              <a:rPr lang="en-US" b="0" i="0" dirty="0">
                <a:solidFill>
                  <a:srgbClr val="172B4D"/>
                </a:solidFill>
                <a:effectLst/>
                <a:latin typeface="ShermanSans"/>
              </a:rPr>
              <a:t>Explain and use the database development lifecycle and data models.</a:t>
            </a:r>
          </a:p>
          <a:p>
            <a:pPr algn="l">
              <a:buFont typeface="+mj-lt"/>
              <a:buAutoNum type="arabicPeriod"/>
            </a:pPr>
            <a:r>
              <a:rPr lang="en-US" b="0" i="0" dirty="0">
                <a:solidFill>
                  <a:srgbClr val="172B4D"/>
                </a:solidFill>
                <a:effectLst/>
                <a:latin typeface="ShermanSans"/>
              </a:rPr>
              <a:t>Analyze business problems and design and implement appropriate data-oriented solutions using the relational data storage model.</a:t>
            </a:r>
          </a:p>
          <a:p>
            <a:pPr algn="l">
              <a:buFont typeface="+mj-lt"/>
              <a:buAutoNum type="arabicPeriod"/>
            </a:pPr>
            <a:r>
              <a:rPr lang="en-US" b="0" i="0" dirty="0">
                <a:solidFill>
                  <a:srgbClr val="172B4D"/>
                </a:solidFill>
                <a:effectLst/>
                <a:latin typeface="ShermanSans"/>
              </a:rPr>
              <a:t>Solve problems by constructing database objects and queries using the SQL language.</a:t>
            </a:r>
          </a:p>
          <a:p>
            <a:pPr algn="l">
              <a:buFont typeface="+mj-lt"/>
              <a:buAutoNum type="arabicPeriod"/>
            </a:pPr>
            <a:r>
              <a:rPr lang="en-US" b="0" i="0" dirty="0">
                <a:solidFill>
                  <a:srgbClr val="172B4D"/>
                </a:solidFill>
                <a:effectLst/>
                <a:latin typeface="ShermanSans"/>
              </a:rPr>
              <a:t>Identify performance and data integrity improvements of existing database designs and implementations.</a:t>
            </a:r>
          </a:p>
          <a:p>
            <a:pPr algn="l">
              <a:buFont typeface="+mj-lt"/>
              <a:buAutoNum type="arabicPeriod"/>
            </a:pPr>
            <a:r>
              <a:rPr lang="en-US" b="0" i="0" dirty="0">
                <a:solidFill>
                  <a:srgbClr val="172B4D"/>
                </a:solidFill>
                <a:effectLst/>
                <a:latin typeface="ShermanSans"/>
              </a:rPr>
              <a:t>Evaluate and select approaches for data migrations, temporal data, and data normalization.</a:t>
            </a:r>
          </a:p>
          <a:p>
            <a:pPr algn="l">
              <a:buFont typeface="+mj-lt"/>
              <a:buAutoNum type="arabicPeriod"/>
            </a:pPr>
            <a:r>
              <a:rPr lang="en-US" b="0" i="0" dirty="0">
                <a:solidFill>
                  <a:srgbClr val="172B4D"/>
                </a:solidFill>
                <a:effectLst/>
                <a:latin typeface="ShermanSans"/>
              </a:rPr>
              <a:t>Critique the effectiveness of DBMS in computer information systems.</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6</a:t>
            </a:fld>
            <a:endParaRPr lang="en-US" dirty="0"/>
          </a:p>
        </p:txBody>
      </p:sp>
    </p:spTree>
    <p:extLst>
      <p:ext uri="{BB962C8B-B14F-4D97-AF65-F5344CB8AC3E}">
        <p14:creationId xmlns:p14="http://schemas.microsoft.com/office/powerpoint/2010/main" val="284362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172B4D"/>
                </a:solidFill>
                <a:effectLst/>
                <a:latin typeface="ShermanSans"/>
              </a:rPr>
              <a:t>Objectives:</a:t>
            </a: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Describe fundamental data and database concepts including various storage models.</a:t>
            </a:r>
          </a:p>
          <a:p>
            <a:pPr algn="l">
              <a:buFont typeface="+mj-lt"/>
              <a:buAutoNum type="arabicPeriod"/>
            </a:pPr>
            <a:r>
              <a:rPr lang="en-US" b="0" i="0" dirty="0">
                <a:solidFill>
                  <a:srgbClr val="172B4D"/>
                </a:solidFill>
                <a:effectLst/>
                <a:latin typeface="ShermanSans"/>
              </a:rPr>
              <a:t>Explain and use the database development lifecycle and data models.</a:t>
            </a:r>
          </a:p>
          <a:p>
            <a:pPr algn="l">
              <a:buFont typeface="+mj-lt"/>
              <a:buAutoNum type="arabicPeriod"/>
            </a:pPr>
            <a:r>
              <a:rPr lang="en-US" b="0" i="0" dirty="0">
                <a:solidFill>
                  <a:srgbClr val="172B4D"/>
                </a:solidFill>
                <a:effectLst/>
                <a:latin typeface="ShermanSans"/>
              </a:rPr>
              <a:t>Analyze business problems and design and implement appropriate data-oriented solutions using the relational data storage model.</a:t>
            </a:r>
          </a:p>
          <a:p>
            <a:pPr algn="l">
              <a:buFont typeface="+mj-lt"/>
              <a:buAutoNum type="arabicPeriod"/>
            </a:pPr>
            <a:r>
              <a:rPr lang="en-US" b="0" i="0" dirty="0">
                <a:solidFill>
                  <a:srgbClr val="172B4D"/>
                </a:solidFill>
                <a:effectLst/>
                <a:latin typeface="ShermanSans"/>
              </a:rPr>
              <a:t>Solve problems by constructing database objects and queries using the SQL language.</a:t>
            </a:r>
          </a:p>
          <a:p>
            <a:pPr algn="l">
              <a:buFont typeface="+mj-lt"/>
              <a:buAutoNum type="arabicPeriod"/>
            </a:pPr>
            <a:r>
              <a:rPr lang="en-US" b="0" i="0" dirty="0">
                <a:solidFill>
                  <a:srgbClr val="172B4D"/>
                </a:solidFill>
                <a:effectLst/>
                <a:latin typeface="ShermanSans"/>
              </a:rPr>
              <a:t>Identify performance and data integrity improvements of existing database designs and implementations.</a:t>
            </a:r>
          </a:p>
          <a:p>
            <a:pPr algn="l">
              <a:buFont typeface="+mj-lt"/>
              <a:buAutoNum type="arabicPeriod"/>
            </a:pPr>
            <a:r>
              <a:rPr lang="en-US" b="0" i="0" dirty="0">
                <a:solidFill>
                  <a:srgbClr val="172B4D"/>
                </a:solidFill>
                <a:effectLst/>
                <a:latin typeface="ShermanSans"/>
              </a:rPr>
              <a:t>Evaluate and select approaches for data migrations, temporal data, and data normalization.</a:t>
            </a:r>
          </a:p>
          <a:p>
            <a:pPr algn="l">
              <a:buFont typeface="+mj-lt"/>
              <a:buAutoNum type="arabicPeriod"/>
            </a:pPr>
            <a:r>
              <a:rPr lang="en-US" b="0" i="0" dirty="0">
                <a:solidFill>
                  <a:srgbClr val="172B4D"/>
                </a:solidFill>
                <a:effectLst/>
                <a:latin typeface="ShermanSans"/>
              </a:rPr>
              <a:t>Critique the effectiveness of DBMS in computer information systems.</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7</a:t>
            </a:fld>
            <a:endParaRPr lang="en-US" dirty="0"/>
          </a:p>
        </p:txBody>
      </p:sp>
    </p:spTree>
    <p:extLst>
      <p:ext uri="{BB962C8B-B14F-4D97-AF65-F5344CB8AC3E}">
        <p14:creationId xmlns:p14="http://schemas.microsoft.com/office/powerpoint/2010/main" val="2166321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172B4D"/>
                </a:solidFill>
                <a:effectLst/>
                <a:latin typeface="ShermanSans"/>
              </a:rPr>
              <a:t>Understand essential concepts and characteristics of data. </a:t>
            </a:r>
          </a:p>
          <a:p>
            <a:pPr algn="l">
              <a:buFont typeface="+mj-lt"/>
              <a:buAutoNum type="arabicPeriod"/>
            </a:pPr>
            <a:r>
              <a:rPr lang="en-US" b="0" i="0" dirty="0">
                <a:solidFill>
                  <a:srgbClr val="172B4D"/>
                </a:solidFill>
                <a:effectLst/>
                <a:latin typeface="ShermanSans"/>
              </a:rPr>
              <a:t>Understand scripting/code development for data management using R and R-Studio.</a:t>
            </a:r>
          </a:p>
          <a:p>
            <a:pPr algn="l">
              <a:buFont typeface="+mj-lt"/>
              <a:buAutoNum type="arabicPeriod"/>
            </a:pPr>
            <a:r>
              <a:rPr lang="en-US" b="0" i="0" dirty="0">
                <a:solidFill>
                  <a:srgbClr val="172B4D"/>
                </a:solidFill>
                <a:effectLst/>
                <a:latin typeface="ShermanSans"/>
              </a:rPr>
              <a:t>Understand principles and practices in data screening, cleaning, and linking.</a:t>
            </a:r>
          </a:p>
          <a:p>
            <a:pPr algn="l">
              <a:buFont typeface="+mj-lt"/>
              <a:buAutoNum type="arabicPeriod"/>
            </a:pPr>
            <a:r>
              <a:rPr lang="en-US" b="0" i="0" dirty="0">
                <a:solidFill>
                  <a:srgbClr val="172B4D"/>
                </a:solidFill>
                <a:effectLst/>
                <a:latin typeface="ShermanSans"/>
              </a:rPr>
              <a:t>Understand communication of results to decision makers. </a:t>
            </a:r>
          </a:p>
          <a:p>
            <a:pPr algn="l">
              <a:buFont typeface="+mj-lt"/>
              <a:buAutoNum type="arabicPeriod"/>
            </a:pPr>
            <a:r>
              <a:rPr lang="en-US" b="0" i="0" dirty="0">
                <a:solidFill>
                  <a:srgbClr val="172B4D"/>
                </a:solidFill>
                <a:effectLst/>
                <a:latin typeface="ShermanSans"/>
              </a:rPr>
              <a:t>Identify a problem and the data needed for addressing the problem. </a:t>
            </a:r>
          </a:p>
          <a:p>
            <a:pPr algn="l">
              <a:buFont typeface="+mj-lt"/>
              <a:buAutoNum type="arabicPeriod"/>
            </a:pPr>
            <a:r>
              <a:rPr lang="en-US" b="0" i="0" dirty="0">
                <a:solidFill>
                  <a:srgbClr val="172B4D"/>
                </a:solidFill>
                <a:effectLst/>
                <a:latin typeface="ShermanSans"/>
              </a:rPr>
              <a:t>Perform basic computational scripting using R and other optional tools.  </a:t>
            </a:r>
          </a:p>
          <a:p>
            <a:pPr algn="l">
              <a:buFont typeface="+mj-lt"/>
              <a:buAutoNum type="arabicPeriod"/>
            </a:pPr>
            <a:r>
              <a:rPr lang="en-US" b="0" i="0" dirty="0">
                <a:solidFill>
                  <a:srgbClr val="172B4D"/>
                </a:solidFill>
                <a:effectLst/>
                <a:latin typeface="ShermanSans"/>
              </a:rPr>
              <a:t>Transform data through processing, linking, aggregation, summarization, and searching. </a:t>
            </a:r>
          </a:p>
          <a:p>
            <a:pPr algn="just">
              <a:buFont typeface="+mj-lt"/>
              <a:buAutoNum type="arabicPeriod"/>
            </a:pPr>
            <a:r>
              <a:rPr lang="en-US" b="0" i="0" dirty="0">
                <a:solidFill>
                  <a:srgbClr val="172B4D"/>
                </a:solidFill>
                <a:effectLst/>
                <a:latin typeface="ShermanSans"/>
              </a:rPr>
              <a:t>Organize and manage data at various stages of a project life-cycle.</a:t>
            </a:r>
          </a:p>
          <a:p>
            <a:pPr algn="l">
              <a:buFont typeface="+mj-lt"/>
              <a:buAutoNum type="arabicPeriod"/>
            </a:pPr>
            <a:r>
              <a:rPr lang="en-US" b="0" i="0" dirty="0">
                <a:solidFill>
                  <a:srgbClr val="172B4D"/>
                </a:solidFill>
                <a:effectLst/>
                <a:latin typeface="ShermanSans"/>
              </a:rPr>
              <a:t>Determine appropriate techniques for analyzing data. </a:t>
            </a:r>
          </a:p>
        </p:txBody>
      </p:sp>
      <p:sp>
        <p:nvSpPr>
          <p:cNvPr id="4" name="Slide Number Placeholder 3"/>
          <p:cNvSpPr>
            <a:spLocks noGrp="1"/>
          </p:cNvSpPr>
          <p:nvPr>
            <p:ph type="sldNum" sz="quarter" idx="5"/>
          </p:nvPr>
        </p:nvSpPr>
        <p:spPr/>
        <p:txBody>
          <a:bodyPr/>
          <a:lstStyle/>
          <a:p>
            <a:fld id="{0D208ADA-50C8-4894-8846-DF5BBC7C1FE6}" type="slidenum">
              <a:rPr lang="en-US" smtClean="0"/>
              <a:t>8</a:t>
            </a:fld>
            <a:endParaRPr lang="en-US" dirty="0"/>
          </a:p>
        </p:txBody>
      </p:sp>
    </p:spTree>
    <p:extLst>
      <p:ext uri="{BB962C8B-B14F-4D97-AF65-F5344CB8AC3E}">
        <p14:creationId xmlns:p14="http://schemas.microsoft.com/office/powerpoint/2010/main" val="247795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Introduction to Data Science course final project challenged students to generate a thorough business presentation on a collection of data of their choosing while working in a team.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my group project, we analyzed a </a:t>
            </a: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Kaggle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dataset on college tuition cost across the United States and the average starting salaries upon earning a degree.</a:t>
            </a:r>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latin typeface="Times New Roman" panose="02020603050405020304" pitchFamily="18" charset="0"/>
                <a:ea typeface="Calibri" panose="020F0502020204030204" pitchFamily="34" charset="0"/>
                <a:cs typeface="Times New Roman" panose="02020603050405020304" pitchFamily="18" charset="0"/>
              </a:rPr>
              <a:t>We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investigated the Cost and Salary Potential of Attending College. </a:t>
            </a:r>
            <a:r>
              <a:rPr lang="en-US" dirty="0">
                <a:effectLst/>
                <a:latin typeface="Times New Roman" panose="02020603050405020304" pitchFamily="18" charset="0"/>
                <a:ea typeface="Calibri" panose="020F0502020204030204" pitchFamily="34" charset="0"/>
                <a:cs typeface="Times New Roman" panose="02020603050405020304" pitchFamily="18" charset="0"/>
              </a:rPr>
              <a:t>We utilized a basic linear model as well as a Kernel Support Vector Machine to determine which is superior in finding an expected value for mid-career salary when comparing the errors for the two models. Both models consider the values for each school’s total price and early-career salary. We communicate our analysis throughout various tables and visualizations.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The Introduction to Data Science course final project challenged students to generate a thorough business presentation on a collection of data of their choosing while working in a team.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effectLst/>
                <a:latin typeface="Times New Roman" panose="02020603050405020304" pitchFamily="18" charset="0"/>
                <a:ea typeface="Calibri" panose="020F0502020204030204" pitchFamily="34" charset="0"/>
                <a:cs typeface="Times New Roman" panose="02020603050405020304" pitchFamily="18" charset="0"/>
              </a:rPr>
              <a:t>For my group project, we analyzed a </a:t>
            </a:r>
            <a:r>
              <a:rPr lang="en-US" sz="12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Kaggle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dataset on college tuition cost across the United States and the average starting salaries upon earning a degree.</a:t>
            </a:r>
          </a:p>
          <a:p>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1200" dirty="0">
                <a:latin typeface="Times New Roman" panose="02020603050405020304" pitchFamily="18" charset="0"/>
                <a:ea typeface="Calibri" panose="020F0502020204030204" pitchFamily="34" charset="0"/>
                <a:cs typeface="Times New Roman" panose="02020603050405020304" pitchFamily="18" charset="0"/>
              </a:rPr>
              <a:t>We</a:t>
            </a: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 investigated the Cost and Salary Potential of Attending College. </a:t>
            </a:r>
            <a:r>
              <a:rPr lang="en-US" dirty="0">
                <a:effectLst/>
                <a:latin typeface="Times New Roman" panose="02020603050405020304" pitchFamily="18" charset="0"/>
                <a:ea typeface="Calibri" panose="020F0502020204030204" pitchFamily="34" charset="0"/>
                <a:cs typeface="Times New Roman" panose="02020603050405020304" pitchFamily="18" charset="0"/>
              </a:rPr>
              <a:t>We utilized a basic linear model as well as a Kernel Support Vector Machine to determine which is superior in finding an expected value for mid-career salary when comparing the errors for the two models. Both models consider the values for each school’s total price and early-career salary. We communicate our analysis throughout various tables and visualizations.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p>
          <a:p>
            <a:pPr algn="l">
              <a:buFont typeface="+mj-lt"/>
              <a:buNone/>
            </a:pPr>
            <a:r>
              <a:rPr lang="en-US" b="0" i="0" dirty="0">
                <a:solidFill>
                  <a:srgbClr val="172B4D"/>
                </a:solidFill>
                <a:effectLst/>
                <a:latin typeface="ShermanSans"/>
              </a:rPr>
              <a:t>Objectives:</a:t>
            </a: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Understand essential concepts and characteristics of data. </a:t>
            </a:r>
          </a:p>
          <a:p>
            <a:pPr algn="l">
              <a:buFont typeface="+mj-lt"/>
              <a:buAutoNum type="arabicPeriod"/>
            </a:pPr>
            <a:r>
              <a:rPr lang="en-US" b="0" i="0" dirty="0">
                <a:solidFill>
                  <a:srgbClr val="172B4D"/>
                </a:solidFill>
                <a:effectLst/>
                <a:latin typeface="ShermanSans"/>
              </a:rPr>
              <a:t>Understand scripting/code development for data management using R and R-Studio.</a:t>
            </a:r>
          </a:p>
          <a:p>
            <a:pPr algn="l">
              <a:buFont typeface="+mj-lt"/>
              <a:buAutoNum type="arabicPeriod"/>
            </a:pPr>
            <a:r>
              <a:rPr lang="en-US" b="0" i="0" dirty="0">
                <a:solidFill>
                  <a:srgbClr val="172B4D"/>
                </a:solidFill>
                <a:effectLst/>
                <a:latin typeface="ShermanSans"/>
              </a:rPr>
              <a:t>Understand principles and practices in data screening, cleaning, and linking.</a:t>
            </a:r>
          </a:p>
          <a:p>
            <a:pPr algn="l">
              <a:buFont typeface="+mj-lt"/>
              <a:buAutoNum type="arabicPeriod"/>
            </a:pPr>
            <a:r>
              <a:rPr lang="en-US" b="0" i="0" dirty="0">
                <a:solidFill>
                  <a:srgbClr val="172B4D"/>
                </a:solidFill>
                <a:effectLst/>
                <a:latin typeface="ShermanSans"/>
              </a:rPr>
              <a:t>Understand communication of results to decision makers. </a:t>
            </a:r>
          </a:p>
          <a:p>
            <a:pPr algn="l">
              <a:buFont typeface="+mj-lt"/>
              <a:buAutoNum type="arabicPeriod"/>
            </a:pPr>
            <a:r>
              <a:rPr lang="en-US" b="0" i="0" dirty="0">
                <a:solidFill>
                  <a:srgbClr val="172B4D"/>
                </a:solidFill>
                <a:effectLst/>
                <a:latin typeface="ShermanSans"/>
              </a:rPr>
              <a:t>Identify a problem and the data needed for addressing the problem. </a:t>
            </a:r>
          </a:p>
          <a:p>
            <a:pPr algn="l">
              <a:buFont typeface="+mj-lt"/>
              <a:buAutoNum type="arabicPeriod"/>
            </a:pPr>
            <a:r>
              <a:rPr lang="en-US" b="0" i="0" dirty="0">
                <a:solidFill>
                  <a:srgbClr val="172B4D"/>
                </a:solidFill>
                <a:effectLst/>
                <a:latin typeface="ShermanSans"/>
              </a:rPr>
              <a:t>Perform basic computational scripting using R and other optional tools.  </a:t>
            </a:r>
          </a:p>
          <a:p>
            <a:pPr algn="l">
              <a:buFont typeface="+mj-lt"/>
              <a:buAutoNum type="arabicPeriod"/>
            </a:pPr>
            <a:r>
              <a:rPr lang="en-US" b="0" i="0" dirty="0">
                <a:solidFill>
                  <a:srgbClr val="172B4D"/>
                </a:solidFill>
                <a:effectLst/>
                <a:latin typeface="ShermanSans"/>
              </a:rPr>
              <a:t>Transform data through processing, linking, aggregation, summarization, and searching. </a:t>
            </a:r>
          </a:p>
          <a:p>
            <a:pPr algn="just">
              <a:buFont typeface="+mj-lt"/>
              <a:buAutoNum type="arabicPeriod"/>
            </a:pPr>
            <a:r>
              <a:rPr lang="en-US" b="0" i="0" dirty="0">
                <a:solidFill>
                  <a:srgbClr val="172B4D"/>
                </a:solidFill>
                <a:effectLst/>
                <a:latin typeface="ShermanSans"/>
              </a:rPr>
              <a:t>Organize and manage data at various stages of a project life-cycle.</a:t>
            </a:r>
          </a:p>
          <a:p>
            <a:pPr algn="l">
              <a:buFont typeface="+mj-lt"/>
              <a:buAutoNum type="arabicPeriod"/>
            </a:pPr>
            <a:r>
              <a:rPr lang="en-US" b="0" i="0" dirty="0">
                <a:solidFill>
                  <a:srgbClr val="172B4D"/>
                </a:solidFill>
                <a:effectLst/>
                <a:latin typeface="ShermanSans"/>
              </a:rPr>
              <a:t>Determine appropriate techniques for analyzing data. </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9</a:t>
            </a:fld>
            <a:endParaRPr lang="en-US" dirty="0"/>
          </a:p>
        </p:txBody>
      </p:sp>
    </p:spTree>
    <p:extLst>
      <p:ext uri="{BB962C8B-B14F-4D97-AF65-F5344CB8AC3E}">
        <p14:creationId xmlns:p14="http://schemas.microsoft.com/office/powerpoint/2010/main" val="119423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This project was done in R Studio using R packages such as </a:t>
            </a:r>
            <a:r>
              <a:rPr lang="en-US" sz="1200" dirty="0" err="1">
                <a:effectLst/>
                <a:latin typeface="Times New Roman" panose="02020603050405020304" pitchFamily="18" charset="0"/>
                <a:ea typeface="Calibri" panose="020F0502020204030204" pitchFamily="34" charset="0"/>
              </a:rPr>
              <a:t>dplyr</a:t>
            </a:r>
            <a:r>
              <a:rPr lang="en-US" sz="1200" dirty="0">
                <a:effectLst/>
                <a:latin typeface="Times New Roman" panose="02020603050405020304" pitchFamily="18" charset="0"/>
                <a:ea typeface="Calibri" panose="020F0502020204030204" pitchFamily="34" charset="0"/>
              </a:rPr>
              <a:t> to aggregate the data by region, for example, and </a:t>
            </a:r>
            <a:r>
              <a:rPr lang="en-US" sz="1200" dirty="0" err="1">
                <a:effectLst/>
                <a:latin typeface="Times New Roman" panose="02020603050405020304" pitchFamily="18" charset="0"/>
                <a:ea typeface="Calibri" panose="020F0502020204030204" pitchFamily="34" charset="0"/>
              </a:rPr>
              <a:t>ggplot</a:t>
            </a:r>
            <a:r>
              <a:rPr lang="en-US" sz="1200" dirty="0">
                <a:effectLst/>
                <a:latin typeface="Times New Roman" panose="02020603050405020304" pitchFamily="18" charset="0"/>
                <a:ea typeface="Calibri" panose="020F0502020204030204" pitchFamily="34" charset="0"/>
              </a:rPr>
              <a:t> to visualize it.</a:t>
            </a:r>
          </a:p>
          <a:p>
            <a:endParaRPr lang="en-US" sz="1200" dirty="0">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 We found the mean values of the cost of tuition, financial aid, and salary after grouping the university data by region. This allowed us to see which part of the country provides students with the best value for their degree shown in the table.</a:t>
            </a: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This project was done in R Studio using R packages such as </a:t>
            </a:r>
            <a:r>
              <a:rPr lang="en-US" sz="1200" dirty="0" err="1">
                <a:effectLst/>
                <a:latin typeface="Times New Roman" panose="02020603050405020304" pitchFamily="18" charset="0"/>
                <a:ea typeface="Calibri" panose="020F0502020204030204" pitchFamily="34" charset="0"/>
              </a:rPr>
              <a:t>dplyr</a:t>
            </a:r>
            <a:r>
              <a:rPr lang="en-US" sz="1200" dirty="0">
                <a:effectLst/>
                <a:latin typeface="Times New Roman" panose="02020603050405020304" pitchFamily="18" charset="0"/>
                <a:ea typeface="Calibri" panose="020F0502020204030204" pitchFamily="34" charset="0"/>
              </a:rPr>
              <a:t> to aggregate the data by region, for example, and </a:t>
            </a:r>
            <a:r>
              <a:rPr lang="en-US" sz="1200" dirty="0" err="1">
                <a:effectLst/>
                <a:latin typeface="Times New Roman" panose="02020603050405020304" pitchFamily="18" charset="0"/>
                <a:ea typeface="Calibri" panose="020F0502020204030204" pitchFamily="34" charset="0"/>
              </a:rPr>
              <a:t>ggplot</a:t>
            </a:r>
            <a:r>
              <a:rPr lang="en-US" sz="1200" dirty="0">
                <a:effectLst/>
                <a:latin typeface="Times New Roman" panose="02020603050405020304" pitchFamily="18" charset="0"/>
                <a:ea typeface="Calibri" panose="020F0502020204030204" pitchFamily="34" charset="0"/>
              </a:rPr>
              <a:t> to visualize it.</a:t>
            </a:r>
          </a:p>
          <a:p>
            <a:endParaRPr lang="en-US" sz="1200" dirty="0">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 We found the mean values of the cost of tuition, financial aid, and salary after grouping the university data by region. This allowed us to see which part of the country provides students with the best value for their degree shown in the table.</a:t>
            </a:r>
          </a:p>
          <a:p>
            <a:pPr algn="l">
              <a:buFont typeface="+mj-lt"/>
              <a:buNone/>
            </a:pPr>
            <a:endParaRPr lang="en-US" b="0" i="0" dirty="0">
              <a:solidFill>
                <a:srgbClr val="172B4D"/>
              </a:solidFill>
              <a:effectLst/>
              <a:latin typeface="ShermanSans"/>
            </a:endParaRPr>
          </a:p>
          <a:p>
            <a:pPr algn="l">
              <a:buFont typeface="+mj-lt"/>
              <a:buNone/>
            </a:pPr>
            <a:endParaRPr lang="en-US" b="0" i="0" dirty="0">
              <a:solidFill>
                <a:srgbClr val="172B4D"/>
              </a:solidFill>
              <a:effectLst/>
              <a:latin typeface="ShermanSans"/>
            </a:endParaRPr>
          </a:p>
          <a:p>
            <a:pPr algn="l">
              <a:buFont typeface="+mj-lt"/>
              <a:buNone/>
            </a:pPr>
            <a:r>
              <a:rPr lang="en-US" b="0" i="0" dirty="0">
                <a:solidFill>
                  <a:srgbClr val="172B4D"/>
                </a:solidFill>
                <a:effectLst/>
                <a:latin typeface="ShermanSans"/>
              </a:rPr>
              <a:t>Objectives:</a:t>
            </a:r>
          </a:p>
          <a:p>
            <a:pPr algn="l">
              <a:buFont typeface="+mj-lt"/>
              <a:buNone/>
            </a:pPr>
            <a:endParaRPr lang="en-US" b="0" i="0" dirty="0">
              <a:solidFill>
                <a:srgbClr val="172B4D"/>
              </a:solidFill>
              <a:effectLst/>
              <a:latin typeface="ShermanSans"/>
            </a:endParaRPr>
          </a:p>
          <a:p>
            <a:pPr algn="l">
              <a:buFont typeface="+mj-lt"/>
              <a:buNone/>
            </a:pPr>
            <a:endParaRPr lang="en-US" b="0" i="0" dirty="0">
              <a:solidFill>
                <a:srgbClr val="172B4D"/>
              </a:solidFill>
              <a:effectLst/>
              <a:latin typeface="ShermanSans"/>
            </a:endParaRPr>
          </a:p>
          <a:p>
            <a:pPr marL="0" marR="0">
              <a:lnSpc>
                <a:spcPct val="200000"/>
              </a:lnSpc>
              <a:spcBef>
                <a:spcPts val="0"/>
              </a:spcBef>
              <a:spcAft>
                <a:spcPts val="0"/>
              </a:spcAft>
            </a:pPr>
            <a:r>
              <a:rPr lang="en-US" sz="1200" dirty="0">
                <a:effectLst/>
                <a:latin typeface="Times New Roman" panose="02020603050405020304" pitchFamily="18" charset="0"/>
                <a:ea typeface="Calibri" panose="020F0502020204030204" pitchFamily="34" charset="0"/>
                <a:cs typeface="Times New Roman" panose="02020603050405020304" pitchFamily="18" charset="0"/>
              </a:rPr>
              <a:t>We utilized a basic linear model as well as a Kernel Support Vector Machine to determine which is superior in finding an expected value for mid-career salary when comparing the errors for the two models. Both models consider the values for each school’s total price and early-career salary.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algn="l">
              <a:buFont typeface="+mj-lt"/>
              <a:buNone/>
            </a:pPr>
            <a:endParaRPr lang="en-US" b="0" i="0" dirty="0">
              <a:solidFill>
                <a:srgbClr val="172B4D"/>
              </a:solidFill>
              <a:effectLst/>
              <a:latin typeface="ShermanSans"/>
            </a:endParaRPr>
          </a:p>
          <a:p>
            <a:pPr algn="l">
              <a:buFont typeface="+mj-lt"/>
              <a:buNone/>
            </a:pPr>
            <a:r>
              <a:rPr lang="en-US" b="0" i="0" dirty="0">
                <a:solidFill>
                  <a:srgbClr val="333333"/>
                </a:solidFill>
                <a:effectLst/>
                <a:latin typeface="Helvetica Neue"/>
              </a:rPr>
              <a:t>Comparing the plot of errors from both models, we can see that </a:t>
            </a:r>
            <a:r>
              <a:rPr lang="en-US" b="0" i="0" dirty="0">
                <a:solidFill>
                  <a:srgbClr val="FF0000"/>
                </a:solidFill>
                <a:effectLst/>
                <a:latin typeface="Helvetica Neue"/>
              </a:rPr>
              <a:t>the KVSM model tracks closer to the true data than the linear model. Both models have about the same overall error with -0.08% for the linear model and -0.07% for the KVSM. The linear model has a wider range of error (-9%,10%) compared to the KSVM values (-7%,5%). The narrower range of error makes the KVSM more accurate, but the linear model runs much faster, seconds compared to about ten minutes. Depending on the relative importance of speed and accuracy to a user, either model seems sufficient to predict mid-career salary.</a:t>
            </a:r>
            <a:endParaRPr lang="en-US" b="0" i="0" dirty="0">
              <a:solidFill>
                <a:srgbClr val="FF0000"/>
              </a:solidFill>
              <a:effectLst/>
              <a:latin typeface="ShermanSans"/>
            </a:endParaRPr>
          </a:p>
          <a:p>
            <a:pPr algn="l">
              <a:buFont typeface="+mj-lt"/>
              <a:buNone/>
            </a:pPr>
            <a:r>
              <a:rPr lang="en-US" b="0" i="0" dirty="0">
                <a:solidFill>
                  <a:srgbClr val="172B4D"/>
                </a:solidFill>
                <a:effectLst/>
                <a:latin typeface="ShermanSans"/>
              </a:rPr>
              <a:t>	</a:t>
            </a:r>
          </a:p>
          <a:p>
            <a:pPr algn="l">
              <a:buFont typeface="+mj-lt"/>
              <a:buAutoNum type="arabicPeriod"/>
            </a:pPr>
            <a:r>
              <a:rPr lang="en-US" b="0" i="0" dirty="0">
                <a:solidFill>
                  <a:srgbClr val="172B4D"/>
                </a:solidFill>
                <a:effectLst/>
                <a:latin typeface="ShermanSans"/>
              </a:rPr>
              <a:t>Understand essential concepts and characteristics of data. </a:t>
            </a:r>
          </a:p>
          <a:p>
            <a:pPr algn="l">
              <a:buFont typeface="+mj-lt"/>
              <a:buAutoNum type="arabicPeriod"/>
            </a:pPr>
            <a:r>
              <a:rPr lang="en-US" b="0" i="0" dirty="0">
                <a:solidFill>
                  <a:srgbClr val="172B4D"/>
                </a:solidFill>
                <a:effectLst/>
                <a:latin typeface="ShermanSans"/>
              </a:rPr>
              <a:t>Understand scripting/code development for data management using R and R-Studio.</a:t>
            </a:r>
          </a:p>
          <a:p>
            <a:pPr algn="l">
              <a:buFont typeface="+mj-lt"/>
              <a:buAutoNum type="arabicPeriod"/>
            </a:pPr>
            <a:r>
              <a:rPr lang="en-US" b="0" i="0" dirty="0">
                <a:solidFill>
                  <a:srgbClr val="172B4D"/>
                </a:solidFill>
                <a:effectLst/>
                <a:latin typeface="ShermanSans"/>
              </a:rPr>
              <a:t>Understand principles and practices in data screening, cleaning, and linking.</a:t>
            </a:r>
          </a:p>
          <a:p>
            <a:pPr algn="l">
              <a:buFont typeface="+mj-lt"/>
              <a:buAutoNum type="arabicPeriod"/>
            </a:pPr>
            <a:r>
              <a:rPr lang="en-US" b="0" i="0" dirty="0">
                <a:solidFill>
                  <a:srgbClr val="172B4D"/>
                </a:solidFill>
                <a:effectLst/>
                <a:latin typeface="ShermanSans"/>
              </a:rPr>
              <a:t>Understand communication of results to decision makers. </a:t>
            </a:r>
          </a:p>
          <a:p>
            <a:pPr algn="l">
              <a:buFont typeface="+mj-lt"/>
              <a:buAutoNum type="arabicPeriod"/>
            </a:pPr>
            <a:r>
              <a:rPr lang="en-US" b="0" i="0" dirty="0">
                <a:solidFill>
                  <a:srgbClr val="172B4D"/>
                </a:solidFill>
                <a:effectLst/>
                <a:latin typeface="ShermanSans"/>
              </a:rPr>
              <a:t>Identify a problem and the data needed for addressing the problem. </a:t>
            </a:r>
          </a:p>
          <a:p>
            <a:pPr algn="l">
              <a:buFont typeface="+mj-lt"/>
              <a:buAutoNum type="arabicPeriod"/>
            </a:pPr>
            <a:r>
              <a:rPr lang="en-US" b="0" i="0" dirty="0">
                <a:solidFill>
                  <a:srgbClr val="172B4D"/>
                </a:solidFill>
                <a:effectLst/>
                <a:latin typeface="ShermanSans"/>
              </a:rPr>
              <a:t>Perform basic computational scripting using R and other optional tools.  </a:t>
            </a:r>
          </a:p>
          <a:p>
            <a:pPr algn="l">
              <a:buFont typeface="+mj-lt"/>
              <a:buAutoNum type="arabicPeriod"/>
            </a:pPr>
            <a:r>
              <a:rPr lang="en-US" b="0" i="0" dirty="0">
                <a:solidFill>
                  <a:srgbClr val="172B4D"/>
                </a:solidFill>
                <a:effectLst/>
                <a:latin typeface="ShermanSans"/>
              </a:rPr>
              <a:t>Transform data through processing, linking, aggregation, summarization, and searching. </a:t>
            </a:r>
          </a:p>
          <a:p>
            <a:pPr algn="just">
              <a:buFont typeface="+mj-lt"/>
              <a:buAutoNum type="arabicPeriod"/>
            </a:pPr>
            <a:r>
              <a:rPr lang="en-US" b="0" i="0" dirty="0">
                <a:solidFill>
                  <a:srgbClr val="172B4D"/>
                </a:solidFill>
                <a:effectLst/>
                <a:latin typeface="ShermanSans"/>
              </a:rPr>
              <a:t>Organize and manage data at various stages of a project life-cycle.</a:t>
            </a:r>
          </a:p>
          <a:p>
            <a:pPr algn="l">
              <a:buFont typeface="+mj-lt"/>
              <a:buAutoNum type="arabicPeriod"/>
            </a:pPr>
            <a:r>
              <a:rPr lang="en-US" b="0" i="0" dirty="0">
                <a:solidFill>
                  <a:srgbClr val="172B4D"/>
                </a:solidFill>
                <a:effectLst/>
                <a:latin typeface="ShermanSans"/>
              </a:rPr>
              <a:t>Determine appropriate techniques for analyzing data. </a:t>
            </a:r>
          </a:p>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10</a:t>
            </a:fld>
            <a:endParaRPr lang="en-US" dirty="0"/>
          </a:p>
        </p:txBody>
      </p:sp>
    </p:spTree>
    <p:extLst>
      <p:ext uri="{BB962C8B-B14F-4D97-AF65-F5344CB8AC3E}">
        <p14:creationId xmlns:p14="http://schemas.microsoft.com/office/powerpoint/2010/main" val="181756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dirty="0"/>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717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14613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66136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25798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dirty="0"/>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99598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09011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71406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57054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032791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55514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3/13/2022</a:t>
            </a:fld>
            <a:endParaRPr lang="en-US" dirty="0"/>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49122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dirty="0"/>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3/13/2022</a:t>
            </a:fld>
            <a:endParaRPr lang="en-US" dirty="0"/>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dirty="0"/>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5725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nnielr/marvel-superhero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6.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ypi.org/project/pybasebal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in/matthew-laken-94643b151/" TargetMode="External"/><Relationship Id="rId2" Type="http://schemas.openxmlformats.org/officeDocument/2006/relationships/hyperlink" Target="https://github.com/mlaken/Matthew-Laken-Applied-Data-Science" TargetMode="Externa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ufcstats.com/" TargetMode="Externa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jessemostipak/college-tuition-diversity-and-pay?select=salary_potential.cs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A7849-BAFB-4D32-BCCF-88409AC17751}"/>
              </a:ext>
            </a:extLst>
          </p:cNvPr>
          <p:cNvPicPr>
            <a:picLocks noChangeAspect="1"/>
          </p:cNvPicPr>
          <p:nvPr/>
        </p:nvPicPr>
        <p:blipFill rotWithShape="1">
          <a:blip r:embed="rId2"/>
          <a:srcRect t="9160" b="6570"/>
          <a:stretch/>
        </p:blipFill>
        <p:spPr>
          <a:xfrm>
            <a:off x="20" y="10"/>
            <a:ext cx="12191980" cy="6857990"/>
          </a:xfrm>
          <a:prstGeom prst="rect">
            <a:avLst/>
          </a:prstGeom>
        </p:spPr>
      </p:pic>
      <p:sp>
        <p:nvSpPr>
          <p:cNvPr id="2" name="Title 1">
            <a:extLst>
              <a:ext uri="{FF2B5EF4-FFF2-40B4-BE49-F238E27FC236}">
                <a16:creationId xmlns:a16="http://schemas.microsoft.com/office/drawing/2014/main" id="{A8F35471-7606-4C2F-8EA7-384A23952CE5}"/>
              </a:ext>
            </a:extLst>
          </p:cNvPr>
          <p:cNvSpPr>
            <a:spLocks noGrp="1"/>
          </p:cNvSpPr>
          <p:nvPr>
            <p:ph type="ctrTitle"/>
          </p:nvPr>
        </p:nvSpPr>
        <p:spPr/>
        <p:txBody>
          <a:bodyPr>
            <a:normAutofit/>
          </a:bodyPr>
          <a:lstStyle/>
          <a:p>
            <a:r>
              <a:rPr lang="en-US" dirty="0">
                <a:solidFill>
                  <a:schemeClr val="bg1"/>
                </a:solidFill>
              </a:rPr>
              <a:t>Portfolio Milestone</a:t>
            </a:r>
          </a:p>
        </p:txBody>
      </p:sp>
      <p:sp>
        <p:nvSpPr>
          <p:cNvPr id="3" name="Subtitle 2">
            <a:extLst>
              <a:ext uri="{FF2B5EF4-FFF2-40B4-BE49-F238E27FC236}">
                <a16:creationId xmlns:a16="http://schemas.microsoft.com/office/drawing/2014/main" id="{C4028197-13E7-4F12-AED3-9514E5B10530}"/>
              </a:ext>
            </a:extLst>
          </p:cNvPr>
          <p:cNvSpPr>
            <a:spLocks noGrp="1"/>
          </p:cNvSpPr>
          <p:nvPr>
            <p:ph type="subTitle" idx="1"/>
          </p:nvPr>
        </p:nvSpPr>
        <p:spPr/>
        <p:txBody>
          <a:bodyPr>
            <a:normAutofit/>
          </a:bodyPr>
          <a:lstStyle/>
          <a:p>
            <a:r>
              <a:rPr lang="en-US" dirty="0">
                <a:solidFill>
                  <a:schemeClr val="bg1"/>
                </a:solidFill>
              </a:rPr>
              <a:t>By: Matthew Laken</a:t>
            </a:r>
          </a:p>
          <a:p>
            <a:r>
              <a:rPr lang="en-US" dirty="0">
                <a:solidFill>
                  <a:schemeClr val="bg1"/>
                </a:solidFill>
              </a:rPr>
              <a:t>Spring 2022</a:t>
            </a:r>
          </a:p>
        </p:txBody>
      </p:sp>
    </p:spTree>
    <p:extLst>
      <p:ext uri="{BB962C8B-B14F-4D97-AF65-F5344CB8AC3E}">
        <p14:creationId xmlns:p14="http://schemas.microsoft.com/office/powerpoint/2010/main" val="1512760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pic>
        <p:nvPicPr>
          <p:cNvPr id="4" name="Picture 3">
            <a:extLst>
              <a:ext uri="{FF2B5EF4-FFF2-40B4-BE49-F238E27FC236}">
                <a16:creationId xmlns:a16="http://schemas.microsoft.com/office/drawing/2014/main" id="{E3A4CF26-5A93-4BD6-80B7-444D29BB9AC4}"/>
              </a:ext>
            </a:extLst>
          </p:cNvPr>
          <p:cNvPicPr>
            <a:picLocks noChangeAspect="1"/>
          </p:cNvPicPr>
          <p:nvPr/>
        </p:nvPicPr>
        <p:blipFill rotWithShape="1">
          <a:blip r:embed="rId3"/>
          <a:srcRect l="4897" r="5662" b="9592"/>
          <a:stretch/>
        </p:blipFill>
        <p:spPr>
          <a:xfrm>
            <a:off x="4671753" y="301870"/>
            <a:ext cx="7122596" cy="5056587"/>
          </a:xfrm>
          <a:prstGeom prst="rect">
            <a:avLst/>
          </a:prstGeom>
        </p:spPr>
      </p:pic>
      <p:pic>
        <p:nvPicPr>
          <p:cNvPr id="6" name="Picture 5">
            <a:extLst>
              <a:ext uri="{FF2B5EF4-FFF2-40B4-BE49-F238E27FC236}">
                <a16:creationId xmlns:a16="http://schemas.microsoft.com/office/drawing/2014/main" id="{4A254E1C-4F63-4671-8C48-3D8B0F6696BB}"/>
              </a:ext>
            </a:extLst>
          </p:cNvPr>
          <p:cNvPicPr>
            <a:picLocks noChangeAspect="1"/>
          </p:cNvPicPr>
          <p:nvPr/>
        </p:nvPicPr>
        <p:blipFill rotWithShape="1">
          <a:blip r:embed="rId4"/>
          <a:srcRect t="38899" b="31890"/>
          <a:stretch/>
        </p:blipFill>
        <p:spPr>
          <a:xfrm>
            <a:off x="5216615" y="5525112"/>
            <a:ext cx="6032872" cy="836975"/>
          </a:xfrm>
          <a:prstGeom prst="rect">
            <a:avLst/>
          </a:prstGeom>
        </p:spPr>
      </p:pic>
      <p:sp>
        <p:nvSpPr>
          <p:cNvPr id="7" name="TextBox 6">
            <a:extLst>
              <a:ext uri="{FF2B5EF4-FFF2-40B4-BE49-F238E27FC236}">
                <a16:creationId xmlns:a16="http://schemas.microsoft.com/office/drawing/2014/main" id="{278C271E-EE38-4CF9-AC57-6736F7A232AB}"/>
              </a:ext>
            </a:extLst>
          </p:cNvPr>
          <p:cNvSpPr txBox="1"/>
          <p:nvPr/>
        </p:nvSpPr>
        <p:spPr>
          <a:xfrm>
            <a:off x="648393" y="2227811"/>
            <a:ext cx="4023360" cy="1569660"/>
          </a:xfrm>
          <a:prstGeom prst="rect">
            <a:avLst/>
          </a:prstGeom>
          <a:noFill/>
        </p:spPr>
        <p:txBody>
          <a:bodyPr wrap="square" rtlCol="0">
            <a:spAutoFit/>
          </a:bodyPr>
          <a:lstStyle/>
          <a:p>
            <a:r>
              <a:rPr lang="en-US" sz="2400" dirty="0"/>
              <a:t>Ability to determine which schools have the lowest cost and the greatest potential for salary.</a:t>
            </a:r>
          </a:p>
        </p:txBody>
      </p:sp>
    </p:spTree>
    <p:extLst>
      <p:ext uri="{BB962C8B-B14F-4D97-AF65-F5344CB8AC3E}">
        <p14:creationId xmlns:p14="http://schemas.microsoft.com/office/powerpoint/2010/main" val="7376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2" name="TextBox 11">
            <a:extLst>
              <a:ext uri="{FF2B5EF4-FFF2-40B4-BE49-F238E27FC236}">
                <a16:creationId xmlns:a16="http://schemas.microsoft.com/office/drawing/2014/main" id="{DAEBBB2C-DED2-43A9-8F00-E7D1BC2A165A}"/>
              </a:ext>
            </a:extLst>
          </p:cNvPr>
          <p:cNvSpPr txBox="1"/>
          <p:nvPr/>
        </p:nvSpPr>
        <p:spPr>
          <a:xfrm>
            <a:off x="-209105" y="2659899"/>
            <a:ext cx="6305105" cy="4401205"/>
          </a:xfrm>
          <a:prstGeom prst="rect">
            <a:avLst/>
          </a:prstGeom>
          <a:noFill/>
        </p:spPr>
        <p:txBody>
          <a:bodyPr wrap="square" rtlCol="0">
            <a:spAutoFit/>
          </a:bodyPr>
          <a:lstStyle/>
          <a:p>
            <a:pPr marL="742950" lvl="1" indent="-285750">
              <a:spcAft>
                <a:spcPts val="1200"/>
              </a:spcAft>
              <a:buFontTx/>
              <a:buChar char="-"/>
            </a:pPr>
            <a:r>
              <a:rPr lang="en-US" sz="2400" dirty="0"/>
              <a:t>KSVM model tracks closer to the true data than the linear model.</a:t>
            </a:r>
          </a:p>
          <a:p>
            <a:pPr marL="742950" lvl="1" indent="-285750">
              <a:spcAft>
                <a:spcPts val="1200"/>
              </a:spcAft>
              <a:buFontTx/>
              <a:buChar char="-"/>
            </a:pPr>
            <a:r>
              <a:rPr lang="en-US" sz="2400" dirty="0"/>
              <a:t>Both models have about the same overall error.</a:t>
            </a:r>
          </a:p>
          <a:p>
            <a:pPr marL="742950" lvl="1" indent="-285750">
              <a:spcAft>
                <a:spcPts val="1200"/>
              </a:spcAft>
              <a:buFontTx/>
              <a:buChar char="-"/>
            </a:pPr>
            <a:r>
              <a:rPr lang="en-US" sz="2400" dirty="0"/>
              <a:t>The narrower range of error makes the KSVM more accurate, but the linear model runs much faster.</a:t>
            </a:r>
          </a:p>
          <a:p>
            <a:pPr marL="742950" lvl="1" indent="-285750">
              <a:spcAft>
                <a:spcPts val="1200"/>
              </a:spcAft>
              <a:buFontTx/>
              <a:buChar char="-"/>
            </a:pPr>
            <a:r>
              <a:rPr lang="en-US" sz="2400" dirty="0"/>
              <a:t>Either model seems sufficient to predict mid-career salary.</a:t>
            </a:r>
          </a:p>
          <a:p>
            <a:pPr lvl="1">
              <a:spcAft>
                <a:spcPts val="1200"/>
              </a:spcAft>
            </a:pPr>
            <a:r>
              <a:rPr lang="en-US" sz="2400" dirty="0"/>
              <a:t>   </a:t>
            </a:r>
          </a:p>
        </p:txBody>
      </p:sp>
      <p:pic>
        <p:nvPicPr>
          <p:cNvPr id="10" name="Picture 9">
            <a:extLst>
              <a:ext uri="{FF2B5EF4-FFF2-40B4-BE49-F238E27FC236}">
                <a16:creationId xmlns:a16="http://schemas.microsoft.com/office/drawing/2014/main" id="{F8744B9E-8DF4-449E-8C9A-C2622F18DB5C}"/>
              </a:ext>
            </a:extLst>
          </p:cNvPr>
          <p:cNvPicPr>
            <a:picLocks noChangeAspect="1"/>
          </p:cNvPicPr>
          <p:nvPr/>
        </p:nvPicPr>
        <p:blipFill>
          <a:blip r:embed="rId3"/>
          <a:stretch>
            <a:fillRect/>
          </a:stretch>
        </p:blipFill>
        <p:spPr>
          <a:xfrm>
            <a:off x="6096000" y="2659898"/>
            <a:ext cx="5669280" cy="3992915"/>
          </a:xfrm>
          <a:prstGeom prst="rect">
            <a:avLst/>
          </a:prstGeom>
        </p:spPr>
      </p:pic>
      <p:sp>
        <p:nvSpPr>
          <p:cNvPr id="11" name="TextBox 10">
            <a:extLst>
              <a:ext uri="{FF2B5EF4-FFF2-40B4-BE49-F238E27FC236}">
                <a16:creationId xmlns:a16="http://schemas.microsoft.com/office/drawing/2014/main" id="{2B9D8349-D504-41D0-BDED-5C3B31E9C827}"/>
              </a:ext>
            </a:extLst>
          </p:cNvPr>
          <p:cNvSpPr txBox="1"/>
          <p:nvPr/>
        </p:nvSpPr>
        <p:spPr>
          <a:xfrm>
            <a:off x="1028700" y="1692045"/>
            <a:ext cx="10908376" cy="830997"/>
          </a:xfrm>
          <a:prstGeom prst="rect">
            <a:avLst/>
          </a:prstGeom>
          <a:noFill/>
        </p:spPr>
        <p:txBody>
          <a:bodyPr wrap="square" rtlCol="0">
            <a:spAutoFit/>
          </a:bodyPr>
          <a:lstStyle>
            <a:defPPr>
              <a:defRPr lang="en-US"/>
            </a:defPPr>
            <a:lvl1pPr>
              <a:defRPr sz="2400"/>
            </a:lvl1pPr>
          </a:lstStyle>
          <a:p>
            <a:r>
              <a:rPr lang="en-US" dirty="0"/>
              <a:t>Can we predict the mid salary career based on where they go to school?</a:t>
            </a:r>
          </a:p>
          <a:p>
            <a:endParaRPr lang="en-US" dirty="0"/>
          </a:p>
        </p:txBody>
      </p:sp>
    </p:spTree>
    <p:extLst>
      <p:ext uri="{BB962C8B-B14F-4D97-AF65-F5344CB8AC3E}">
        <p14:creationId xmlns:p14="http://schemas.microsoft.com/office/powerpoint/2010/main" val="108343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7F7FF72-DB3E-4131-8EBA-F380D73CC2A2}"/>
              </a:ext>
            </a:extLst>
          </p:cNvPr>
          <p:cNvPicPr>
            <a:picLocks noChangeAspect="1" noChangeArrowheads="1"/>
          </p:cNvPicPr>
          <p:nvPr/>
        </p:nvPicPr>
        <p:blipFill>
          <a:blip r:embed="rId3">
            <a:alphaModFix amt="20000"/>
            <a:duotone>
              <a:schemeClr val="accent6">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04800" y="957263"/>
            <a:ext cx="11582400" cy="49434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buFont typeface="Arial" panose="020B0604020202020204" pitchFamily="34" charset="0"/>
              <a:buChar char="•"/>
            </a:pPr>
            <a:r>
              <a:rPr lang="en-US" sz="2400" dirty="0"/>
              <a:t>Fundamentals of data management using R and R-Studio such as data processing, cleaning and merging.</a:t>
            </a:r>
          </a:p>
          <a:p>
            <a:pPr marL="342900" indent="-342900">
              <a:buFont typeface="Arial" panose="020B0604020202020204" pitchFamily="34" charset="0"/>
              <a:buChar char="•"/>
            </a:pPr>
            <a:r>
              <a:rPr lang="en-US" sz="2400" dirty="0"/>
              <a:t>Identify a problem and the components needed for analyzing and communicating results. </a:t>
            </a:r>
          </a:p>
          <a:p>
            <a:pPr marL="342900" indent="-342900">
              <a:buFont typeface="Arial" panose="020B0604020202020204" pitchFamily="34" charset="0"/>
              <a:buChar char="•"/>
            </a:pPr>
            <a:r>
              <a:rPr lang="en-US" sz="2400" dirty="0"/>
              <a:t>Collaborate within a team setting to walk through the various stages of a project life-cycle and carry out a finalized product.</a:t>
            </a:r>
          </a:p>
          <a:p>
            <a:pPr marL="342900" indent="-342900">
              <a:buFont typeface="Arial" panose="020B0604020202020204" pitchFamily="34" charset="0"/>
              <a:buChar char="•"/>
            </a:pPr>
            <a:r>
              <a:rPr lang="en-US" sz="2400" dirty="0"/>
              <a:t>Determine appropriate techniques for analyzing data. </a:t>
            </a:r>
          </a:p>
        </p:txBody>
      </p:sp>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Tree>
    <p:extLst>
      <p:ext uri="{BB962C8B-B14F-4D97-AF65-F5344CB8AC3E}">
        <p14:creationId xmlns:p14="http://schemas.microsoft.com/office/powerpoint/2010/main" val="183947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pPr marL="0" marR="0">
              <a:lnSpc>
                <a:spcPct val="200000"/>
              </a:lnSpc>
              <a:spcBef>
                <a:spcPts val="0"/>
              </a:spcBef>
              <a:spcAft>
                <a:spcPts val="0"/>
              </a:spcAft>
            </a:pPr>
            <a:r>
              <a:rPr lang="en-US" dirty="0"/>
              <a:t>IST 707: Data Analytics</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8156738" cy="3992880"/>
          </a:xfrm>
        </p:spPr>
        <p:txBody>
          <a:bodyPr>
            <a:normAutofit/>
          </a:bodyPr>
          <a:lstStyle/>
          <a:p>
            <a:pPr>
              <a:spcAft>
                <a:spcPts val="600"/>
              </a:spcAft>
            </a:pPr>
            <a:r>
              <a:rPr lang="en-US" sz="2400" b="1" dirty="0"/>
              <a:t>Goal: </a:t>
            </a:r>
            <a:r>
              <a:rPr lang="en-US" sz="2400" dirty="0"/>
              <a:t>Utilize the tools and methods of data mining while introducing its real-world application to solving problems in business.</a:t>
            </a:r>
          </a:p>
          <a:p>
            <a:pPr>
              <a:spcAft>
                <a:spcPts val="600"/>
              </a:spcAft>
            </a:pPr>
            <a:r>
              <a:rPr lang="en-US" sz="2400" b="1" dirty="0"/>
              <a:t>Professor: </a:t>
            </a:r>
            <a:r>
              <a:rPr lang="en-US" sz="2400" dirty="0"/>
              <a:t>Stephen Wallace</a:t>
            </a:r>
          </a:p>
          <a:p>
            <a:pPr>
              <a:spcAft>
                <a:spcPts val="600"/>
              </a:spcAft>
            </a:pPr>
            <a:r>
              <a:rPr lang="en-US" sz="2400" b="1" dirty="0"/>
              <a:t>Date: </a:t>
            </a:r>
            <a:r>
              <a:rPr lang="en-US" sz="2400" dirty="0"/>
              <a:t>Spring 2021</a:t>
            </a:r>
          </a:p>
          <a:p>
            <a:pPr>
              <a:spcAft>
                <a:spcPts val="600"/>
              </a:spcAft>
            </a:pPr>
            <a:r>
              <a:rPr lang="en-US" sz="2400" b="1" dirty="0"/>
              <a:t>Software: </a:t>
            </a:r>
            <a:r>
              <a:rPr lang="en-US" sz="2400" dirty="0"/>
              <a:t>R (R Studio), Weka, Orange, Alteryx, Excel</a:t>
            </a:r>
          </a:p>
        </p:txBody>
      </p:sp>
      <p:pic>
        <p:nvPicPr>
          <p:cNvPr id="7" name="Picture 6" descr="Abstract picture of the brain made up of patterns">
            <a:extLst>
              <a:ext uri="{FF2B5EF4-FFF2-40B4-BE49-F238E27FC236}">
                <a16:creationId xmlns:a16="http://schemas.microsoft.com/office/drawing/2014/main" id="{D24713DA-B27D-4499-BC23-B3648AB68013}"/>
              </a:ext>
            </a:extLst>
          </p:cNvPr>
          <p:cNvPicPr>
            <a:picLocks noChangeAspect="1"/>
          </p:cNvPicPr>
          <p:nvPr/>
        </p:nvPicPr>
        <p:blipFill rotWithShape="1">
          <a:blip r:embed="rId3">
            <a:extLst>
              <a:ext uri="{28A0092B-C50C-407E-A947-70E740481C1C}">
                <a14:useLocalDpi xmlns:a14="http://schemas.microsoft.com/office/drawing/2010/main" val="0"/>
              </a:ext>
            </a:extLst>
          </a:blip>
          <a:srcRect l="23374" r="19758"/>
          <a:stretch/>
        </p:blipFill>
        <p:spPr>
          <a:xfrm>
            <a:off x="8964458" y="1950720"/>
            <a:ext cx="2890084" cy="3992880"/>
          </a:xfrm>
          <a:prstGeom prst="rect">
            <a:avLst/>
          </a:prstGeom>
        </p:spPr>
      </p:pic>
    </p:spTree>
    <p:extLst>
      <p:ext uri="{BB962C8B-B14F-4D97-AF65-F5344CB8AC3E}">
        <p14:creationId xmlns:p14="http://schemas.microsoft.com/office/powerpoint/2010/main" val="103949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a:bodyPr>
          <a:lstStyle/>
          <a:p>
            <a:r>
              <a:rPr lang="en-US" sz="3200" dirty="0"/>
              <a:t>Project: Marvel vs D.C. Analysis</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49086" y="1950719"/>
            <a:ext cx="9915167" cy="2749617"/>
          </a:xfrm>
        </p:spPr>
        <p:txBody>
          <a:bodyPr>
            <a:normAutofit/>
          </a:bodyPr>
          <a:lstStyle/>
          <a:p>
            <a:pPr>
              <a:spcAft>
                <a:spcPts val="600"/>
              </a:spcAft>
            </a:pPr>
            <a:r>
              <a:rPr lang="en-US" sz="2400" b="1" dirty="0"/>
              <a:t>Purpose: </a:t>
            </a:r>
            <a:r>
              <a:rPr lang="en-US" sz="2400" dirty="0"/>
              <a:t>Experiment with various classification methods by comparison, analyzing data on Superheroes and Villains from Marvel and D.C Comics.</a:t>
            </a:r>
          </a:p>
          <a:p>
            <a:pPr>
              <a:spcAft>
                <a:spcPts val="600"/>
              </a:spcAft>
            </a:pPr>
            <a:r>
              <a:rPr lang="en-US" sz="2400" b="1" dirty="0"/>
              <a:t>Data Source: </a:t>
            </a:r>
            <a:r>
              <a:rPr lang="en-US" sz="2400" dirty="0">
                <a:hlinkClick r:id="rId3"/>
              </a:rPr>
              <a:t>https://www.kaggle.com/dannielr/marvel-superheroes</a:t>
            </a:r>
            <a:endParaRPr lang="en-US" sz="2400" dirty="0"/>
          </a:p>
          <a:p>
            <a:pPr>
              <a:spcAft>
                <a:spcPts val="600"/>
              </a:spcAft>
            </a:pPr>
            <a:r>
              <a:rPr lang="en-US" sz="2400" b="1" dirty="0"/>
              <a:t>Deliverable: </a:t>
            </a:r>
            <a:r>
              <a:rPr lang="en-US" sz="2400" dirty="0"/>
              <a:t>Comprehensive report detailing the methods, proposed questions, and results of the experiment.</a:t>
            </a:r>
          </a:p>
        </p:txBody>
      </p:sp>
      <p:pic>
        <p:nvPicPr>
          <p:cNvPr id="3074" name="Picture 2" descr="Marvel vs. DC (Video Game) | Fanon Wiki | Fandom">
            <a:extLst>
              <a:ext uri="{FF2B5EF4-FFF2-40B4-BE49-F238E27FC236}">
                <a16:creationId xmlns:a16="http://schemas.microsoft.com/office/drawing/2014/main" id="{85527F4E-3B5A-4260-BD42-6D6AD3A18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834" y="4202497"/>
            <a:ext cx="4417373" cy="2360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9A1DEA3-659C-47A5-9383-986D49E01E48}"/>
              </a:ext>
            </a:extLst>
          </p:cNvPr>
          <p:cNvSpPr txBox="1"/>
          <p:nvPr/>
        </p:nvSpPr>
        <p:spPr>
          <a:xfrm>
            <a:off x="1472092" y="7347644"/>
            <a:ext cx="8930640" cy="5509200"/>
          </a:xfrm>
          <a:prstGeom prst="rect">
            <a:avLst/>
          </a:prstGeom>
          <a:solidFill>
            <a:schemeClr val="accent2"/>
          </a:solidFill>
        </p:spPr>
        <p:txBody>
          <a:bodyPr wrap="square" rtlCol="0">
            <a:spAutoFit/>
          </a:bodyPr>
          <a:lstStyle/>
          <a:p>
            <a:r>
              <a:rPr lang="en-US" sz="3200" b="1" dirty="0"/>
              <a:t>The Purpose of my final project was to </a:t>
            </a:r>
            <a:r>
              <a:rPr lang="en-US" sz="3200" dirty="0"/>
              <a:t>Experiment with various classification methods by comparison, I chose to analyze data on Superheroes and Villains from Marvel and D.C comics.</a:t>
            </a:r>
          </a:p>
          <a:p>
            <a:endParaRPr lang="en-US" sz="3200" dirty="0">
              <a:effectLst/>
              <a:latin typeface="Times New Roman" panose="02020603050405020304" pitchFamily="18" charset="0"/>
              <a:ea typeface="Calibri" panose="020F0502020204030204" pitchFamily="34" charset="0"/>
            </a:endParaRPr>
          </a:p>
          <a:p>
            <a:r>
              <a:rPr lang="en-US" sz="3200" dirty="0">
                <a:effectLst/>
                <a:latin typeface="Times New Roman" panose="02020603050405020304" pitchFamily="18" charset="0"/>
                <a:ea typeface="Calibri" panose="020F0502020204030204" pitchFamily="34" charset="0"/>
              </a:rPr>
              <a:t>Using multiple datasets from Kaggle on the characters, I associated</a:t>
            </a:r>
            <a:r>
              <a:rPr lang="en-US" sz="3200" dirty="0">
                <a:latin typeface="Times New Roman" panose="02020603050405020304" pitchFamily="18" charset="0"/>
                <a:ea typeface="Calibri" panose="020F0502020204030204" pitchFamily="34" charset="0"/>
              </a:rPr>
              <a:t> the classification models to predict </a:t>
            </a:r>
            <a:r>
              <a:rPr lang="en-US" sz="3200" dirty="0" err="1">
                <a:latin typeface="Times New Roman" panose="02020603050405020304" pitchFamily="18" charset="0"/>
                <a:ea typeface="Calibri" panose="020F0502020204030204" pitchFamily="34" charset="0"/>
              </a:rPr>
              <a:t>w</a:t>
            </a:r>
            <a:r>
              <a:rPr lang="en-US" sz="3200" dirty="0" err="1">
                <a:effectLst/>
                <a:latin typeface="Times New Roman" panose="02020603050405020304" pitchFamily="18" charset="0"/>
                <a:ea typeface="Calibri" panose="020F0502020204030204" pitchFamily="34" charset="0"/>
              </a:rPr>
              <a:t>ether</a:t>
            </a:r>
            <a:r>
              <a:rPr lang="en-US" sz="3200" dirty="0">
                <a:effectLst/>
                <a:latin typeface="Times New Roman" panose="02020603050405020304" pitchFamily="18" charset="0"/>
                <a:ea typeface="Calibri" panose="020F0502020204030204" pitchFamily="34" charset="0"/>
              </a:rPr>
              <a:t> a character was from Marvel or D.C. as well as their alignment (good vs. evil). The algorithms I utilized were Random Forest, Naïve Bayes, </a:t>
            </a:r>
            <a:r>
              <a:rPr lang="en-US" sz="3200" dirty="0" err="1">
                <a:effectLst/>
                <a:latin typeface="Times New Roman" panose="02020603050405020304" pitchFamily="18" charset="0"/>
                <a:ea typeface="Calibri" panose="020F0502020204030204" pitchFamily="34" charset="0"/>
              </a:rPr>
              <a:t>kNN</a:t>
            </a:r>
            <a:r>
              <a:rPr lang="en-US" sz="3200" dirty="0">
                <a:effectLst/>
                <a:latin typeface="Times New Roman" panose="02020603050405020304" pitchFamily="18" charset="0"/>
                <a:ea typeface="Calibri" panose="020F0502020204030204" pitchFamily="34" charset="0"/>
              </a:rPr>
              <a:t>, and SVM. </a:t>
            </a:r>
            <a:endParaRPr lang="en-US" sz="3200" dirty="0"/>
          </a:p>
        </p:txBody>
      </p:sp>
      <p:sp>
        <p:nvSpPr>
          <p:cNvPr id="5" name="Star: 5 Points 4">
            <a:extLst>
              <a:ext uri="{FF2B5EF4-FFF2-40B4-BE49-F238E27FC236}">
                <a16:creationId xmlns:a16="http://schemas.microsoft.com/office/drawing/2014/main" id="{371BB9B4-E68D-4DC6-8E3F-40B84538A536}"/>
              </a:ext>
            </a:extLst>
          </p:cNvPr>
          <p:cNvSpPr/>
          <p:nvPr/>
        </p:nvSpPr>
        <p:spPr>
          <a:xfrm>
            <a:off x="6680161" y="7152921"/>
            <a:ext cx="6675120" cy="41148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48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2" name="TextBox 11">
            <a:extLst>
              <a:ext uri="{FF2B5EF4-FFF2-40B4-BE49-F238E27FC236}">
                <a16:creationId xmlns:a16="http://schemas.microsoft.com/office/drawing/2014/main" id="{DAEBBB2C-DED2-43A9-8F00-E7D1BC2A165A}"/>
              </a:ext>
            </a:extLst>
          </p:cNvPr>
          <p:cNvSpPr txBox="1"/>
          <p:nvPr/>
        </p:nvSpPr>
        <p:spPr>
          <a:xfrm>
            <a:off x="0" y="2701047"/>
            <a:ext cx="4305993" cy="4985980"/>
          </a:xfrm>
          <a:prstGeom prst="rect">
            <a:avLst/>
          </a:prstGeom>
          <a:noFill/>
        </p:spPr>
        <p:txBody>
          <a:bodyPr wrap="square" rtlCol="0">
            <a:spAutoFit/>
          </a:bodyPr>
          <a:lstStyle/>
          <a:p>
            <a:pPr marL="742950" lvl="1" indent="-285750">
              <a:spcAft>
                <a:spcPts val="1200"/>
              </a:spcAft>
              <a:buFontTx/>
              <a:buChar char="-"/>
            </a:pPr>
            <a:r>
              <a:rPr lang="en-US" sz="2400" dirty="0"/>
              <a:t>3-fold cross validation to determine how they can predict publisher and alignment for the power dataset, the rating statistics dataset, and the combined dataset.</a:t>
            </a:r>
          </a:p>
          <a:p>
            <a:pPr marL="742950" lvl="1" indent="-285750">
              <a:spcAft>
                <a:spcPts val="1200"/>
              </a:spcAft>
              <a:buFontTx/>
              <a:buChar char="-"/>
            </a:pPr>
            <a:r>
              <a:rPr lang="en-US" sz="2400" dirty="0"/>
              <a:t>SVM algorithm yielded the greatest percent of classification accuracy.</a:t>
            </a:r>
          </a:p>
          <a:p>
            <a:pPr marL="742950" lvl="1" indent="-285750">
              <a:spcAft>
                <a:spcPts val="1200"/>
              </a:spcAft>
              <a:buFontTx/>
              <a:buChar char="-"/>
            </a:pPr>
            <a:endParaRPr lang="en-US" sz="2400" dirty="0"/>
          </a:p>
          <a:p>
            <a:pPr marL="742950" lvl="1" indent="-285750">
              <a:spcAft>
                <a:spcPts val="1200"/>
              </a:spcAft>
              <a:buFontTx/>
              <a:buChar char="-"/>
            </a:pPr>
            <a:endParaRPr lang="en-US" sz="2400" dirty="0"/>
          </a:p>
        </p:txBody>
      </p:sp>
      <p:sp>
        <p:nvSpPr>
          <p:cNvPr id="11" name="TextBox 10">
            <a:extLst>
              <a:ext uri="{FF2B5EF4-FFF2-40B4-BE49-F238E27FC236}">
                <a16:creationId xmlns:a16="http://schemas.microsoft.com/office/drawing/2014/main" id="{2B9D8349-D504-41D0-BDED-5C3B31E9C827}"/>
              </a:ext>
            </a:extLst>
          </p:cNvPr>
          <p:cNvSpPr txBox="1"/>
          <p:nvPr/>
        </p:nvSpPr>
        <p:spPr>
          <a:xfrm>
            <a:off x="914400" y="1663963"/>
            <a:ext cx="10850880" cy="830997"/>
          </a:xfrm>
          <a:prstGeom prst="rect">
            <a:avLst/>
          </a:prstGeom>
          <a:noFill/>
        </p:spPr>
        <p:txBody>
          <a:bodyPr wrap="square" rtlCol="0">
            <a:spAutoFit/>
          </a:bodyPr>
          <a:lstStyle/>
          <a:p>
            <a:r>
              <a:rPr lang="en-US" sz="2400" dirty="0"/>
              <a:t>Using SVM, kNN, Random Forest and Naïve Bayes to determine which model is most accurate in classifying the characters.</a:t>
            </a:r>
          </a:p>
        </p:txBody>
      </p:sp>
      <p:graphicFrame>
        <p:nvGraphicFramePr>
          <p:cNvPr id="3" name="Table 2">
            <a:extLst>
              <a:ext uri="{FF2B5EF4-FFF2-40B4-BE49-F238E27FC236}">
                <a16:creationId xmlns:a16="http://schemas.microsoft.com/office/drawing/2014/main" id="{5904AE90-4F33-466E-B032-F1C59A17BDDF}"/>
              </a:ext>
            </a:extLst>
          </p:cNvPr>
          <p:cNvGraphicFramePr>
            <a:graphicFrameLocks noGrp="1"/>
          </p:cNvGraphicFramePr>
          <p:nvPr>
            <p:extLst>
              <p:ext uri="{D42A27DB-BD31-4B8C-83A1-F6EECF244321}">
                <p14:modId xmlns:p14="http://schemas.microsoft.com/office/powerpoint/2010/main" val="3201400238"/>
              </p:ext>
            </p:extLst>
          </p:nvPr>
        </p:nvGraphicFramePr>
        <p:xfrm>
          <a:off x="4305993" y="2942319"/>
          <a:ext cx="7459287" cy="3375354"/>
        </p:xfrm>
        <a:graphic>
          <a:graphicData uri="http://schemas.openxmlformats.org/drawingml/2006/table">
            <a:tbl>
              <a:tblPr firstRow="1" firstCol="1" bandRow="1">
                <a:tableStyleId>{5C22544A-7EE6-4342-B048-85BDC9FD1C3A}</a:tableStyleId>
              </a:tblPr>
              <a:tblGrid>
                <a:gridCol w="6086918">
                  <a:extLst>
                    <a:ext uri="{9D8B030D-6E8A-4147-A177-3AD203B41FA5}">
                      <a16:colId xmlns:a16="http://schemas.microsoft.com/office/drawing/2014/main" val="2075309787"/>
                    </a:ext>
                  </a:extLst>
                </a:gridCol>
                <a:gridCol w="1372369">
                  <a:extLst>
                    <a:ext uri="{9D8B030D-6E8A-4147-A177-3AD203B41FA5}">
                      <a16:colId xmlns:a16="http://schemas.microsoft.com/office/drawing/2014/main" val="1281302697"/>
                    </a:ext>
                  </a:extLst>
                </a:gridCol>
              </a:tblGrid>
              <a:tr h="1125118">
                <a:tc>
                  <a:txBody>
                    <a:bodyPr/>
                    <a:lstStyle/>
                    <a:p>
                      <a:pPr marL="0" marR="0">
                        <a:lnSpc>
                          <a:spcPct val="150000"/>
                        </a:lnSpc>
                        <a:spcBef>
                          <a:spcPts val="0"/>
                        </a:spcBef>
                        <a:spcAft>
                          <a:spcPts val="0"/>
                        </a:spcAft>
                      </a:pPr>
                      <a:r>
                        <a:rPr lang="en-US" sz="2000" dirty="0">
                          <a:effectLst/>
                        </a:rPr>
                        <a:t>Experiment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2000" dirty="0">
                          <a:effectLst/>
                        </a:rPr>
                        <a:t>SVM CA</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6230641"/>
                  </a:ext>
                </a:extLst>
              </a:tr>
              <a:tr h="1125118">
                <a:tc>
                  <a:txBody>
                    <a:bodyPr/>
                    <a:lstStyle/>
                    <a:p>
                      <a:pPr marL="0" marR="0">
                        <a:lnSpc>
                          <a:spcPct val="150000"/>
                        </a:lnSpc>
                        <a:spcBef>
                          <a:spcPts val="0"/>
                        </a:spcBef>
                        <a:spcAft>
                          <a:spcPts val="0"/>
                        </a:spcAft>
                      </a:pPr>
                      <a:r>
                        <a:rPr lang="en-US" sz="2000" dirty="0">
                          <a:effectLst/>
                        </a:rPr>
                        <a:t>Experiment 5: Predict Publisher with Master Dataset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2000" dirty="0">
                          <a:effectLst/>
                        </a:rPr>
                        <a:t>69.1%</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6507824"/>
                  </a:ext>
                </a:extLst>
              </a:tr>
              <a:tr h="1125118">
                <a:tc>
                  <a:txBody>
                    <a:bodyPr/>
                    <a:lstStyle/>
                    <a:p>
                      <a:pPr marL="0" marR="0">
                        <a:lnSpc>
                          <a:spcPct val="150000"/>
                        </a:lnSpc>
                        <a:spcBef>
                          <a:spcPts val="0"/>
                        </a:spcBef>
                        <a:spcAft>
                          <a:spcPts val="0"/>
                        </a:spcAft>
                      </a:pPr>
                      <a:r>
                        <a:rPr lang="en-US" sz="2000" dirty="0">
                          <a:effectLst/>
                        </a:rPr>
                        <a:t>Experiment 6: Predict Alignment with Master Dataset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2000" dirty="0">
                          <a:effectLst/>
                        </a:rPr>
                        <a:t>68.2%</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3044717"/>
                  </a:ext>
                </a:extLst>
              </a:tr>
            </a:tbl>
          </a:graphicData>
        </a:graphic>
      </p:graphicFrame>
    </p:spTree>
    <p:extLst>
      <p:ext uri="{BB962C8B-B14F-4D97-AF65-F5344CB8AC3E}">
        <p14:creationId xmlns:p14="http://schemas.microsoft.com/office/powerpoint/2010/main" val="99497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buFont typeface="Arial" panose="020B0604020202020204" pitchFamily="34" charset="0"/>
              <a:buChar char="•"/>
            </a:pPr>
            <a:r>
              <a:rPr lang="en-US" sz="2400" dirty="0"/>
              <a:t>Document, analyze, and translate data mining needs into technical designs and solutions.</a:t>
            </a:r>
          </a:p>
          <a:p>
            <a:pPr marL="342900" indent="-342900">
              <a:buFont typeface="Arial" panose="020B0604020202020204" pitchFamily="34" charset="0"/>
              <a:buChar char="•"/>
            </a:pPr>
            <a:r>
              <a:rPr lang="en-US" sz="2400" dirty="0"/>
              <a:t>Apply data mining concepts, algorithms, and evaluation methods to real-world problems.</a:t>
            </a:r>
          </a:p>
          <a:p>
            <a:pPr marL="342900" indent="-342900">
              <a:buFont typeface="Arial" panose="020B0604020202020204" pitchFamily="34" charset="0"/>
              <a:buChar char="•"/>
            </a:pPr>
            <a:r>
              <a:rPr lang="en-US" sz="2400" dirty="0"/>
              <a:t>Employ data storytelling and dive into the data, find useful patterns, and articulate what patterns have been found, how they are found, and why they are valuable and trustworthy.</a:t>
            </a:r>
          </a:p>
        </p:txBody>
      </p:sp>
      <p:pic>
        <p:nvPicPr>
          <p:cNvPr id="1026" name="Picture 2">
            <a:extLst>
              <a:ext uri="{FF2B5EF4-FFF2-40B4-BE49-F238E27FC236}">
                <a16:creationId xmlns:a16="http://schemas.microsoft.com/office/drawing/2014/main" id="{3A20D8A3-27DF-4653-9564-3ABCC0FA4979}"/>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10198" y="-451185"/>
            <a:ext cx="7760369" cy="7760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E6E797-B952-4CF3-BB8F-58CC34365F01}"/>
              </a:ext>
            </a:extLst>
          </p:cNvPr>
          <p:cNvPicPr>
            <a:picLocks noChangeAspect="1" noChangeArrowheads="1"/>
          </p:cNvPicPr>
          <p:nvPr/>
        </p:nvPicPr>
        <p:blipFill>
          <a:blip r:embed="rId5">
            <a:alphaModFix amt="20000"/>
            <a:extLst>
              <a:ext uri="{BEBA8EAE-BF5A-486C-A8C5-ECC9F3942E4B}">
                <a14:imgProps xmlns:a14="http://schemas.microsoft.com/office/drawing/2010/main">
                  <a14:imgLayer r:embed="rId6">
                    <a14:imgEffect>
                      <a14:backgroundRemoval t="7680" b="89939" l="7609" r="90000">
                        <a14:foregroundMark x1="20217" y1="7757" x2="20217" y2="7757"/>
                        <a14:foregroundMark x1="7609" y1="28571" x2="7609" y2="28571"/>
                      </a14:backgroundRemoval>
                    </a14:imgEffect>
                  </a14:imgLayer>
                </a14:imgProps>
              </a:ext>
              <a:ext uri="{28A0092B-C50C-407E-A947-70E740481C1C}">
                <a14:useLocalDpi xmlns:a14="http://schemas.microsoft.com/office/drawing/2010/main" val="0"/>
              </a:ext>
            </a:extLst>
          </a:blip>
          <a:srcRect/>
          <a:stretch>
            <a:fillRect/>
          </a:stretch>
        </p:blipFill>
        <p:spPr bwMode="auto">
          <a:xfrm>
            <a:off x="2901867" y="1843946"/>
            <a:ext cx="3747565" cy="530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74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pPr marL="0" marR="0">
              <a:lnSpc>
                <a:spcPct val="200000"/>
              </a:lnSpc>
              <a:spcBef>
                <a:spcPts val="0"/>
              </a:spcBef>
              <a:spcAft>
                <a:spcPts val="0"/>
              </a:spcAft>
            </a:pPr>
            <a:r>
              <a:rPr lang="en-US" dirty="0"/>
              <a:t>IST 652: Scripting for Data Analysis</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10576560" cy="3992880"/>
          </a:xfrm>
        </p:spPr>
        <p:txBody>
          <a:bodyPr>
            <a:normAutofit/>
          </a:bodyPr>
          <a:lstStyle/>
          <a:p>
            <a:pPr>
              <a:spcAft>
                <a:spcPts val="600"/>
              </a:spcAft>
            </a:pPr>
            <a:r>
              <a:rPr lang="en-US" sz="2400" b="1" dirty="0"/>
              <a:t>Goal: </a:t>
            </a:r>
            <a:r>
              <a:rPr lang="en-US" sz="2400" dirty="0"/>
              <a:t>Comprehend the tools and skills of scripting to utilize data science while solving real-world problems by analysis or visualization. </a:t>
            </a:r>
          </a:p>
          <a:p>
            <a:pPr>
              <a:spcAft>
                <a:spcPts val="600"/>
              </a:spcAft>
            </a:pPr>
            <a:r>
              <a:rPr lang="en-US" sz="2400" b="1" dirty="0"/>
              <a:t>Professor: </a:t>
            </a:r>
            <a:r>
              <a:rPr lang="en-US" sz="2400" dirty="0"/>
              <a:t>Dr. Debbie Landowski</a:t>
            </a:r>
          </a:p>
          <a:p>
            <a:pPr>
              <a:spcAft>
                <a:spcPts val="600"/>
              </a:spcAft>
            </a:pPr>
            <a:r>
              <a:rPr lang="en-US" sz="2400" b="1" dirty="0"/>
              <a:t>Date: </a:t>
            </a:r>
            <a:r>
              <a:rPr lang="en-US" sz="2400" dirty="0"/>
              <a:t>Summer 2021</a:t>
            </a:r>
          </a:p>
          <a:p>
            <a:pPr>
              <a:spcAft>
                <a:spcPts val="600"/>
              </a:spcAft>
            </a:pPr>
            <a:r>
              <a:rPr lang="en-US" sz="2400" b="1" dirty="0"/>
              <a:t>Software: </a:t>
            </a:r>
            <a:r>
              <a:rPr lang="en-US" sz="2400" dirty="0"/>
              <a:t>Python, Excel</a:t>
            </a:r>
          </a:p>
        </p:txBody>
      </p:sp>
      <p:pic>
        <p:nvPicPr>
          <p:cNvPr id="5" name="Picture 4" descr="Molecular glass structure">
            <a:extLst>
              <a:ext uri="{FF2B5EF4-FFF2-40B4-BE49-F238E27FC236}">
                <a16:creationId xmlns:a16="http://schemas.microsoft.com/office/drawing/2014/main" id="{AD33AA4E-6496-49B6-957D-25D1ADF6F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293" y="3429000"/>
            <a:ext cx="5403611" cy="3039531"/>
          </a:xfrm>
          <a:prstGeom prst="rect">
            <a:avLst/>
          </a:prstGeom>
        </p:spPr>
      </p:pic>
    </p:spTree>
    <p:extLst>
      <p:ext uri="{BB962C8B-B14F-4D97-AF65-F5344CB8AC3E}">
        <p14:creationId xmlns:p14="http://schemas.microsoft.com/office/powerpoint/2010/main" val="173522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a:bodyPr>
          <a:lstStyle/>
          <a:p>
            <a:r>
              <a:rPr lang="en-US" sz="3200" dirty="0"/>
              <a:t>Project: MLB Strikeou</a:t>
            </a:r>
            <a:r>
              <a:rPr lang="en-US" dirty="0"/>
              <a:t>t Investigation</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29654" y="1950719"/>
            <a:ext cx="10134600" cy="3627121"/>
          </a:xfrm>
        </p:spPr>
        <p:txBody>
          <a:bodyPr>
            <a:normAutofit lnSpcReduction="10000"/>
          </a:bodyPr>
          <a:lstStyle/>
          <a:p>
            <a:pPr>
              <a:spcAft>
                <a:spcPts val="600"/>
              </a:spcAft>
            </a:pPr>
            <a:r>
              <a:rPr lang="en-US" sz="2400" b="1" dirty="0"/>
              <a:t>Purpose:</a:t>
            </a:r>
            <a:r>
              <a:rPr lang="en-US" sz="2400" dirty="0"/>
              <a:t> Collaborate with peer to write Python scripts to </a:t>
            </a:r>
          </a:p>
          <a:p>
            <a:pPr>
              <a:spcBef>
                <a:spcPts val="0"/>
              </a:spcBef>
            </a:pPr>
            <a:r>
              <a:rPr lang="en-US" sz="2400" dirty="0"/>
              <a:t>investigate data and communicate findings utilizing the techniques for processing data. This is demonstrated using baseball metrics from the pybaseball package analyzing strikeouts throughout history. </a:t>
            </a:r>
          </a:p>
          <a:p>
            <a:pPr>
              <a:spcAft>
                <a:spcPts val="600"/>
              </a:spcAft>
            </a:pPr>
            <a:r>
              <a:rPr lang="en-US" sz="2400" b="1" dirty="0"/>
              <a:t>Data Source: </a:t>
            </a:r>
            <a:r>
              <a:rPr lang="en-US" sz="2400" dirty="0">
                <a:hlinkClick r:id="rId3"/>
              </a:rPr>
              <a:t>https://pypi.org/project/pybaseball/</a:t>
            </a:r>
            <a:endParaRPr lang="en-US" sz="2400" dirty="0"/>
          </a:p>
          <a:p>
            <a:pPr>
              <a:spcAft>
                <a:spcPts val="600"/>
              </a:spcAft>
            </a:pPr>
            <a:r>
              <a:rPr lang="en-US" sz="2400" b="1" dirty="0"/>
              <a:t>Deliverable: </a:t>
            </a:r>
            <a:r>
              <a:rPr lang="en-US" sz="2400" dirty="0"/>
              <a:t>Comprehensive report detailing an initial plan for the group project. Complete with the demonstration of written Python scripts to access, prepare and use data to produce data summaries, lists, and other structures. </a:t>
            </a:r>
          </a:p>
        </p:txBody>
      </p:sp>
      <p:pic>
        <p:nvPicPr>
          <p:cNvPr id="5" name="Picture 4" descr="Baseball on home plate">
            <a:extLst>
              <a:ext uri="{FF2B5EF4-FFF2-40B4-BE49-F238E27FC236}">
                <a16:creationId xmlns:a16="http://schemas.microsoft.com/office/drawing/2014/main" id="{17A6C5B5-4044-4554-BCB6-976955169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6961" y="169146"/>
            <a:ext cx="2838873" cy="2222028"/>
          </a:xfrm>
          <a:prstGeom prst="rect">
            <a:avLst/>
          </a:prstGeom>
        </p:spPr>
      </p:pic>
    </p:spTree>
    <p:extLst>
      <p:ext uri="{BB962C8B-B14F-4D97-AF65-F5344CB8AC3E}">
        <p14:creationId xmlns:p14="http://schemas.microsoft.com/office/powerpoint/2010/main" val="423959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19" y="522285"/>
            <a:ext cx="3044950" cy="1627792"/>
          </a:xfrm>
        </p:spPr>
        <p:txBody>
          <a:bodyPr vert="horz" lIns="274320" tIns="182880" rIns="274320" bIns="182880" rtlCol="0" anchor="ctr" anchorCtr="1">
            <a:normAutofit/>
          </a:bodyPr>
          <a:lstStyle/>
          <a:p>
            <a:r>
              <a:rPr lang="en-US" dirty="0"/>
              <a:t>History</a:t>
            </a:r>
          </a:p>
        </p:txBody>
      </p:sp>
      <p:sp>
        <p:nvSpPr>
          <p:cNvPr id="3" name="Content Placeholder 2"/>
          <p:cNvSpPr>
            <a:spLocks noGrp="1"/>
          </p:cNvSpPr>
          <p:nvPr>
            <p:ph idx="1"/>
          </p:nvPr>
        </p:nvSpPr>
        <p:spPr>
          <a:xfrm>
            <a:off x="1121822" y="4352544"/>
            <a:ext cx="2410650" cy="1239894"/>
          </a:xfrm>
        </p:spPr>
        <p:txBody>
          <a:bodyPr vert="horz" lIns="91440" tIns="45720" rIns="91440" bIns="45720" rtlCol="0">
            <a:normAutofit fontScale="77500" lnSpcReduction="20000"/>
          </a:bodyPr>
          <a:lstStyle/>
          <a:p>
            <a:pPr marL="0" indent="0" algn="ctr">
              <a:buNone/>
            </a:pPr>
            <a:r>
              <a:rPr lang="en-US" kern="1200" dirty="0">
                <a:solidFill>
                  <a:srgbClr val="FFFFFF"/>
                </a:solidFill>
                <a:latin typeface="+mn-lt"/>
                <a:ea typeface="+mn-ea"/>
                <a:cs typeface="+mn-cs"/>
              </a:rPr>
              <a:t>An overview of how Strikeouts per game has changed based on significant events over the past 70 years.</a:t>
            </a:r>
          </a:p>
        </p:txBody>
      </p:sp>
      <p:pic>
        <p:nvPicPr>
          <p:cNvPr id="10" name="Picture 9">
            <a:extLst>
              <a:ext uri="{FF2B5EF4-FFF2-40B4-BE49-F238E27FC236}">
                <a16:creationId xmlns:a16="http://schemas.microsoft.com/office/drawing/2014/main" id="{A5D8129B-67B5-49D0-BD49-84D562053C7F}"/>
              </a:ext>
            </a:extLst>
          </p:cNvPr>
          <p:cNvPicPr/>
          <p:nvPr/>
        </p:nvPicPr>
        <p:blipFill>
          <a:blip r:embed="rId3">
            <a:extLst>
              <a:ext uri="{28A0092B-C50C-407E-A947-70E740481C1C}">
                <a14:useLocalDpi xmlns:a14="http://schemas.microsoft.com/office/drawing/2010/main" val="0"/>
              </a:ext>
            </a:extLst>
          </a:blip>
          <a:stretch>
            <a:fillRect/>
          </a:stretch>
        </p:blipFill>
        <p:spPr>
          <a:xfrm>
            <a:off x="4304879" y="122791"/>
            <a:ext cx="8355724" cy="5628903"/>
          </a:xfrm>
          <a:prstGeom prst="rect">
            <a:avLst/>
          </a:prstGeom>
        </p:spPr>
      </p:pic>
      <p:grpSp>
        <p:nvGrpSpPr>
          <p:cNvPr id="8" name="Group 7">
            <a:extLst>
              <a:ext uri="{FF2B5EF4-FFF2-40B4-BE49-F238E27FC236}">
                <a16:creationId xmlns:a16="http://schemas.microsoft.com/office/drawing/2014/main" id="{C4D8B36A-A16A-4BCE-8FE6-A3302CB29D64}"/>
              </a:ext>
            </a:extLst>
          </p:cNvPr>
          <p:cNvGrpSpPr/>
          <p:nvPr/>
        </p:nvGrpSpPr>
        <p:grpSpPr>
          <a:xfrm>
            <a:off x="11258616" y="1124383"/>
            <a:ext cx="941900" cy="5624775"/>
            <a:chOff x="12380439" y="1106306"/>
            <a:chExt cx="941900" cy="3858278"/>
          </a:xfrm>
        </p:grpSpPr>
        <p:cxnSp>
          <p:nvCxnSpPr>
            <p:cNvPr id="6" name="Straight Connector 5">
              <a:extLst>
                <a:ext uri="{FF2B5EF4-FFF2-40B4-BE49-F238E27FC236}">
                  <a16:creationId xmlns:a16="http://schemas.microsoft.com/office/drawing/2014/main" id="{44325396-36D2-4588-8A38-5A1C90AB632C}"/>
                </a:ext>
              </a:extLst>
            </p:cNvPr>
            <p:cNvCxnSpPr/>
            <p:nvPr/>
          </p:nvCxnSpPr>
          <p:spPr>
            <a:xfrm>
              <a:off x="12964406" y="1106306"/>
              <a:ext cx="0" cy="2926358"/>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C9A9665-23EA-4212-854E-E74DD2B136C9}"/>
                </a:ext>
              </a:extLst>
            </p:cNvPr>
            <p:cNvSpPr/>
            <p:nvPr/>
          </p:nvSpPr>
          <p:spPr>
            <a:xfrm>
              <a:off x="12380439" y="4029832"/>
              <a:ext cx="941900"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Changes with Substance policy 2021 Season</a:t>
              </a:r>
            </a:p>
          </p:txBody>
        </p:sp>
      </p:grpSp>
      <p:grpSp>
        <p:nvGrpSpPr>
          <p:cNvPr id="18" name="Group 17">
            <a:extLst>
              <a:ext uri="{FF2B5EF4-FFF2-40B4-BE49-F238E27FC236}">
                <a16:creationId xmlns:a16="http://schemas.microsoft.com/office/drawing/2014/main" id="{942CC38E-C8EB-4C28-A175-739C7378C29A}"/>
              </a:ext>
            </a:extLst>
          </p:cNvPr>
          <p:cNvGrpSpPr/>
          <p:nvPr/>
        </p:nvGrpSpPr>
        <p:grpSpPr>
          <a:xfrm>
            <a:off x="10202105" y="2150077"/>
            <a:ext cx="941900" cy="4585133"/>
            <a:chOff x="12380439" y="1819442"/>
            <a:chExt cx="941900" cy="3145142"/>
          </a:xfrm>
        </p:grpSpPr>
        <p:cxnSp>
          <p:nvCxnSpPr>
            <p:cNvPr id="19" name="Straight Connector 18">
              <a:extLst>
                <a:ext uri="{FF2B5EF4-FFF2-40B4-BE49-F238E27FC236}">
                  <a16:creationId xmlns:a16="http://schemas.microsoft.com/office/drawing/2014/main" id="{4B60AAB2-521B-4137-BA15-542EFE662D94}"/>
                </a:ext>
              </a:extLst>
            </p:cNvPr>
            <p:cNvCxnSpPr>
              <a:cxnSpLocks/>
            </p:cNvCxnSpPr>
            <p:nvPr/>
          </p:nvCxnSpPr>
          <p:spPr>
            <a:xfrm>
              <a:off x="12964406" y="1819442"/>
              <a:ext cx="0" cy="2213222"/>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2802AD2-E8F7-4821-BB14-D82311695004}"/>
                </a:ext>
              </a:extLst>
            </p:cNvPr>
            <p:cNvSpPr/>
            <p:nvPr/>
          </p:nvSpPr>
          <p:spPr>
            <a:xfrm>
              <a:off x="12380439" y="4029832"/>
              <a:ext cx="941900"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Mitchell report on steroids</a:t>
              </a:r>
            </a:p>
          </p:txBody>
        </p:sp>
      </p:grpSp>
      <p:grpSp>
        <p:nvGrpSpPr>
          <p:cNvPr id="21" name="Group 20">
            <a:extLst>
              <a:ext uri="{FF2B5EF4-FFF2-40B4-BE49-F238E27FC236}">
                <a16:creationId xmlns:a16="http://schemas.microsoft.com/office/drawing/2014/main" id="{899E5EA1-FEF0-4226-BB2C-F465BD2194AC}"/>
              </a:ext>
            </a:extLst>
          </p:cNvPr>
          <p:cNvGrpSpPr/>
          <p:nvPr/>
        </p:nvGrpSpPr>
        <p:grpSpPr>
          <a:xfrm>
            <a:off x="6955460" y="2937242"/>
            <a:ext cx="1051715" cy="3797968"/>
            <a:chOff x="12380438" y="2359393"/>
            <a:chExt cx="1051715" cy="2605191"/>
          </a:xfrm>
        </p:grpSpPr>
        <p:cxnSp>
          <p:nvCxnSpPr>
            <p:cNvPr id="22" name="Straight Connector 21">
              <a:extLst>
                <a:ext uri="{FF2B5EF4-FFF2-40B4-BE49-F238E27FC236}">
                  <a16:creationId xmlns:a16="http://schemas.microsoft.com/office/drawing/2014/main" id="{504F9E7A-6735-464B-8E09-1C604F1D09DB}"/>
                </a:ext>
              </a:extLst>
            </p:cNvPr>
            <p:cNvCxnSpPr>
              <a:cxnSpLocks/>
            </p:cNvCxnSpPr>
            <p:nvPr/>
          </p:nvCxnSpPr>
          <p:spPr>
            <a:xfrm>
              <a:off x="12964406" y="2359393"/>
              <a:ext cx="0" cy="1673271"/>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B181C97-16E8-4B40-8567-EC67C5A6A183}"/>
                </a:ext>
              </a:extLst>
            </p:cNvPr>
            <p:cNvSpPr/>
            <p:nvPr/>
          </p:nvSpPr>
          <p:spPr>
            <a:xfrm>
              <a:off x="12380438" y="4029832"/>
              <a:ext cx="1051715"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Designated hitter rule took effect</a:t>
              </a:r>
            </a:p>
          </p:txBody>
        </p:sp>
      </p:grpSp>
      <p:grpSp>
        <p:nvGrpSpPr>
          <p:cNvPr id="25" name="Group 24">
            <a:extLst>
              <a:ext uri="{FF2B5EF4-FFF2-40B4-BE49-F238E27FC236}">
                <a16:creationId xmlns:a16="http://schemas.microsoft.com/office/drawing/2014/main" id="{CD8EE4E4-6EFF-4625-B798-18B1C3DAC88E}"/>
              </a:ext>
            </a:extLst>
          </p:cNvPr>
          <p:cNvGrpSpPr/>
          <p:nvPr/>
        </p:nvGrpSpPr>
        <p:grpSpPr>
          <a:xfrm>
            <a:off x="6026128" y="2755557"/>
            <a:ext cx="802154" cy="3974235"/>
            <a:chOff x="12560127" y="2237224"/>
            <a:chExt cx="802154" cy="2726100"/>
          </a:xfrm>
        </p:grpSpPr>
        <p:cxnSp>
          <p:nvCxnSpPr>
            <p:cNvPr id="26" name="Straight Connector 25">
              <a:extLst>
                <a:ext uri="{FF2B5EF4-FFF2-40B4-BE49-F238E27FC236}">
                  <a16:creationId xmlns:a16="http://schemas.microsoft.com/office/drawing/2014/main" id="{F2AFCA4A-146D-41E8-9737-2E096FE617A5}"/>
                </a:ext>
              </a:extLst>
            </p:cNvPr>
            <p:cNvCxnSpPr>
              <a:cxnSpLocks/>
            </p:cNvCxnSpPr>
            <p:nvPr/>
          </p:nvCxnSpPr>
          <p:spPr>
            <a:xfrm>
              <a:off x="12964406" y="2237224"/>
              <a:ext cx="0" cy="17954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895790B-0B37-4A25-BB9D-89F770D910E7}"/>
                </a:ext>
              </a:extLst>
            </p:cNvPr>
            <p:cNvSpPr/>
            <p:nvPr/>
          </p:nvSpPr>
          <p:spPr>
            <a:xfrm>
              <a:off x="12560127" y="4028572"/>
              <a:ext cx="802154"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Strike zone enlarged 1963-68</a:t>
              </a:r>
            </a:p>
          </p:txBody>
        </p:sp>
      </p:grpSp>
      <p:sp>
        <p:nvSpPr>
          <p:cNvPr id="5" name="TextBox 4">
            <a:extLst>
              <a:ext uri="{FF2B5EF4-FFF2-40B4-BE49-F238E27FC236}">
                <a16:creationId xmlns:a16="http://schemas.microsoft.com/office/drawing/2014/main" id="{73959B7C-6C99-4B6C-9AE7-B0504B479029}"/>
              </a:ext>
            </a:extLst>
          </p:cNvPr>
          <p:cNvSpPr txBox="1"/>
          <p:nvPr/>
        </p:nvSpPr>
        <p:spPr>
          <a:xfrm>
            <a:off x="406400" y="2057400"/>
            <a:ext cx="3950987" cy="298543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t>Over 70+ years of historical data in the MLB season. </a:t>
            </a:r>
          </a:p>
          <a:p>
            <a:pPr marL="285750" indent="-285750">
              <a:spcAft>
                <a:spcPts val="1200"/>
              </a:spcAft>
              <a:buFont typeface="Arial" panose="020B0604020202020204" pitchFamily="34" charset="0"/>
              <a:buChar char="•"/>
            </a:pPr>
            <a:r>
              <a:rPr lang="en-US" sz="2400" dirty="0"/>
              <a:t>More than 700,000 pitches are thrown in each season.</a:t>
            </a:r>
          </a:p>
          <a:p>
            <a:pPr marL="285750" indent="-285750">
              <a:spcAft>
                <a:spcPts val="1200"/>
              </a:spcAft>
              <a:buFont typeface="Arial" panose="020B0604020202020204" pitchFamily="34" charset="0"/>
              <a:buChar char="•"/>
            </a:pPr>
            <a:r>
              <a:rPr lang="en-US" sz="2400" dirty="0"/>
              <a:t>Strikeouts have risen significantly since 1980 and continue to increase.</a:t>
            </a:r>
          </a:p>
        </p:txBody>
      </p:sp>
    </p:spTree>
    <p:extLst>
      <p:ext uri="{BB962C8B-B14F-4D97-AF65-F5344CB8AC3E}">
        <p14:creationId xmlns:p14="http://schemas.microsoft.com/office/powerpoint/2010/main" val="2132019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1712-2D69-4BEE-B3BF-1DE0CD55D6AD}"/>
              </a:ext>
            </a:extLst>
          </p:cNvPr>
          <p:cNvSpPr>
            <a:spLocks noGrp="1"/>
          </p:cNvSpPr>
          <p:nvPr>
            <p:ph type="title"/>
          </p:nvPr>
        </p:nvSpPr>
        <p:spPr>
          <a:xfrm>
            <a:off x="1028700" y="-110845"/>
            <a:ext cx="10134600" cy="1288489"/>
          </a:xfrm>
        </p:spPr>
        <p:txBody>
          <a:bodyPr/>
          <a:lstStyle/>
          <a:p>
            <a:r>
              <a:rPr lang="en-US" dirty="0"/>
              <a:t>Who Am I?</a:t>
            </a:r>
          </a:p>
        </p:txBody>
      </p:sp>
      <p:sp>
        <p:nvSpPr>
          <p:cNvPr id="3" name="Content Placeholder 2">
            <a:extLst>
              <a:ext uri="{FF2B5EF4-FFF2-40B4-BE49-F238E27FC236}">
                <a16:creationId xmlns:a16="http://schemas.microsoft.com/office/drawing/2014/main" id="{A458E563-4F05-46E1-984C-A1DEB2739741}"/>
              </a:ext>
            </a:extLst>
          </p:cNvPr>
          <p:cNvSpPr>
            <a:spLocks noGrp="1"/>
          </p:cNvSpPr>
          <p:nvPr>
            <p:ph idx="1"/>
          </p:nvPr>
        </p:nvSpPr>
        <p:spPr>
          <a:xfrm>
            <a:off x="5318760" y="1526082"/>
            <a:ext cx="5844540" cy="3805836"/>
          </a:xfrm>
        </p:spPr>
        <p:txBody>
          <a:bodyPr>
            <a:normAutofit fontScale="85000" lnSpcReduction="20000"/>
          </a:bodyPr>
          <a:lstStyle/>
          <a:p>
            <a:pPr marL="342900" indent="-342900">
              <a:spcAft>
                <a:spcPts val="600"/>
              </a:spcAft>
              <a:buFont typeface="Arial" panose="020B0604020202020204" pitchFamily="34" charset="0"/>
              <a:buChar char="•"/>
            </a:pPr>
            <a:r>
              <a:rPr lang="en-US" dirty="0"/>
              <a:t>Undergraduate</a:t>
            </a:r>
          </a:p>
          <a:p>
            <a:pPr marL="617220" lvl="1" indent="-342900">
              <a:spcAft>
                <a:spcPts val="600"/>
              </a:spcAft>
            </a:pPr>
            <a:r>
              <a:rPr lang="en-US" dirty="0"/>
              <a:t>Graduate of University of Maryland, College Park School of Information Studies, Bachelor of Science in Information Science, May 2020. </a:t>
            </a:r>
          </a:p>
          <a:p>
            <a:pPr marL="342900" indent="-342900">
              <a:spcAft>
                <a:spcPts val="600"/>
              </a:spcAft>
              <a:buFont typeface="Arial" panose="020B0604020202020204" pitchFamily="34" charset="0"/>
              <a:buChar char="•"/>
            </a:pPr>
            <a:r>
              <a:rPr lang="en-US" dirty="0"/>
              <a:t>Masters</a:t>
            </a:r>
          </a:p>
          <a:p>
            <a:pPr marL="617220" lvl="1" indent="-342900">
              <a:spcAft>
                <a:spcPts val="600"/>
              </a:spcAft>
            </a:pPr>
            <a:r>
              <a:rPr lang="en-US" dirty="0"/>
              <a:t>Enrolled in Syracuse University Master of Applied Data Science Program, Fall 2020.</a:t>
            </a:r>
          </a:p>
          <a:p>
            <a:pPr marL="617220" lvl="1" indent="-342900">
              <a:spcAft>
                <a:spcPts val="600"/>
              </a:spcAft>
            </a:pPr>
            <a:r>
              <a:rPr lang="en-US" dirty="0"/>
              <a:t>Completion of Master of Applied Data Science Program, Spring 2022.</a:t>
            </a:r>
          </a:p>
          <a:p>
            <a:pPr marL="342900" indent="-342900">
              <a:lnSpc>
                <a:spcPct val="120000"/>
              </a:lnSpc>
              <a:spcAft>
                <a:spcPts val="600"/>
              </a:spcAft>
              <a:buFont typeface="Arial" panose="020B0604020202020204" pitchFamily="34" charset="0"/>
              <a:buChar char="•"/>
            </a:pPr>
            <a:r>
              <a:rPr lang="en-US" dirty="0"/>
              <a:t>Objective</a:t>
            </a:r>
          </a:p>
          <a:p>
            <a:pPr marL="617220" lvl="1" indent="-342900">
              <a:lnSpc>
                <a:spcPct val="120000"/>
              </a:lnSpc>
              <a:spcAft>
                <a:spcPts val="600"/>
              </a:spcAft>
            </a:pPr>
            <a:r>
              <a:rPr lang="en-US" dirty="0"/>
              <a:t>Expand the application for information and data science by digging deeper.</a:t>
            </a:r>
          </a:p>
        </p:txBody>
      </p:sp>
      <p:pic>
        <p:nvPicPr>
          <p:cNvPr id="5" name="Picture 4">
            <a:extLst>
              <a:ext uri="{FF2B5EF4-FFF2-40B4-BE49-F238E27FC236}">
                <a16:creationId xmlns:a16="http://schemas.microsoft.com/office/drawing/2014/main" id="{062A94F4-E9EA-4C62-8281-C9FF9D8B635A}"/>
              </a:ext>
            </a:extLst>
          </p:cNvPr>
          <p:cNvPicPr>
            <a:picLocks noChangeAspect="1"/>
          </p:cNvPicPr>
          <p:nvPr/>
        </p:nvPicPr>
        <p:blipFill>
          <a:blip r:embed="rId3">
            <a:grayscl/>
          </a:blip>
          <a:stretch>
            <a:fillRect/>
          </a:stretch>
        </p:blipFill>
        <p:spPr>
          <a:xfrm>
            <a:off x="739140" y="1439881"/>
            <a:ext cx="3192780" cy="4412494"/>
          </a:xfrm>
          <a:prstGeom prst="rect">
            <a:avLst/>
          </a:prstGeom>
        </p:spPr>
      </p:pic>
    </p:spTree>
    <p:extLst>
      <p:ext uri="{BB962C8B-B14F-4D97-AF65-F5344CB8AC3E}">
        <p14:creationId xmlns:p14="http://schemas.microsoft.com/office/powerpoint/2010/main" val="526130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1" name="TextBox 10">
            <a:extLst>
              <a:ext uri="{FF2B5EF4-FFF2-40B4-BE49-F238E27FC236}">
                <a16:creationId xmlns:a16="http://schemas.microsoft.com/office/drawing/2014/main" id="{2B9D8349-D504-41D0-BDED-5C3B31E9C827}"/>
              </a:ext>
            </a:extLst>
          </p:cNvPr>
          <p:cNvSpPr txBox="1"/>
          <p:nvPr/>
        </p:nvSpPr>
        <p:spPr>
          <a:xfrm>
            <a:off x="1028700" y="1663963"/>
            <a:ext cx="10736580" cy="830997"/>
          </a:xfrm>
          <a:prstGeom prst="rect">
            <a:avLst/>
          </a:prstGeom>
          <a:noFill/>
        </p:spPr>
        <p:txBody>
          <a:bodyPr wrap="square" rtlCol="0">
            <a:spAutoFit/>
          </a:bodyPr>
          <a:lstStyle/>
          <a:p>
            <a:r>
              <a:rPr lang="en-US" sz="2400" dirty="0"/>
              <a:t>The rise in strikeouts and homeruns can be attested to the way pitchers have gradually raised where they throw fastballs in the strike zone over the past 10 years. </a:t>
            </a:r>
          </a:p>
        </p:txBody>
      </p:sp>
      <p:pic>
        <p:nvPicPr>
          <p:cNvPr id="6" name="Picture 5" descr="Graphical user interface, application&#10;&#10;Description automatically generated">
            <a:extLst>
              <a:ext uri="{FF2B5EF4-FFF2-40B4-BE49-F238E27FC236}">
                <a16:creationId xmlns:a16="http://schemas.microsoft.com/office/drawing/2014/main" id="{4D3CED2F-4A8E-4A56-AC21-23124D31D205}"/>
              </a:ext>
            </a:extLst>
          </p:cNvPr>
          <p:cNvPicPr>
            <a:picLocks noChangeAspect="1"/>
          </p:cNvPicPr>
          <p:nvPr/>
        </p:nvPicPr>
        <p:blipFill>
          <a:blip r:embed="rId3"/>
          <a:stretch>
            <a:fillRect/>
          </a:stretch>
        </p:blipFill>
        <p:spPr>
          <a:xfrm>
            <a:off x="783615" y="2638732"/>
            <a:ext cx="10624769" cy="3304868"/>
          </a:xfrm>
          <a:prstGeom prst="rect">
            <a:avLst/>
          </a:prstGeom>
        </p:spPr>
      </p:pic>
    </p:spTree>
    <p:extLst>
      <p:ext uri="{BB962C8B-B14F-4D97-AF65-F5344CB8AC3E}">
        <p14:creationId xmlns:p14="http://schemas.microsoft.com/office/powerpoint/2010/main" val="3473041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1" name="TextBox 10">
            <a:extLst>
              <a:ext uri="{FF2B5EF4-FFF2-40B4-BE49-F238E27FC236}">
                <a16:creationId xmlns:a16="http://schemas.microsoft.com/office/drawing/2014/main" id="{2B9D8349-D504-41D0-BDED-5C3B31E9C827}"/>
              </a:ext>
            </a:extLst>
          </p:cNvPr>
          <p:cNvSpPr txBox="1"/>
          <p:nvPr/>
        </p:nvSpPr>
        <p:spPr>
          <a:xfrm>
            <a:off x="711200" y="1778001"/>
            <a:ext cx="462280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Aggregated data on the players by year to determine how disciplined hitters are.</a:t>
            </a:r>
          </a:p>
          <a:p>
            <a:pPr marL="342900" indent="-342900">
              <a:buFont typeface="Arial" panose="020B0604020202020204" pitchFamily="34" charset="0"/>
              <a:buChar char="•"/>
            </a:pPr>
            <a:r>
              <a:rPr lang="en-US" sz="2400" dirty="0"/>
              <a:t>More pitches outside the zone = swinging at more pitches out of the zone. </a:t>
            </a:r>
          </a:p>
          <a:p>
            <a:pPr marL="342900" indent="-342900">
              <a:buFont typeface="Arial" panose="020B0604020202020204" pitchFamily="34" charset="0"/>
              <a:buChar char="•"/>
            </a:pPr>
            <a:r>
              <a:rPr lang="en-US" sz="2400" dirty="0"/>
              <a:t>Rising strikeouts and decreasing batting averages. </a:t>
            </a:r>
          </a:p>
          <a:p>
            <a:pPr marL="342900" indent="-342900">
              <a:buFont typeface="Arial" panose="020B0604020202020204" pitchFamily="34" charset="0"/>
              <a:buChar char="•"/>
            </a:pPr>
            <a:r>
              <a:rPr lang="en-US" sz="2400" dirty="0"/>
              <a:t>Pitchers are forcing hitters to swing at more pitches outside of the strike zone thus more strikeouts, lower batting average.</a:t>
            </a:r>
          </a:p>
        </p:txBody>
      </p:sp>
      <p:pic>
        <p:nvPicPr>
          <p:cNvPr id="5" name="Picture 4">
            <a:extLst>
              <a:ext uri="{FF2B5EF4-FFF2-40B4-BE49-F238E27FC236}">
                <a16:creationId xmlns:a16="http://schemas.microsoft.com/office/drawing/2014/main" id="{404BD773-97BF-4C30-934C-5DC3A4DBDCF6}"/>
              </a:ext>
            </a:extLst>
          </p:cNvPr>
          <p:cNvPicPr/>
          <p:nvPr/>
        </p:nvPicPr>
        <p:blipFill>
          <a:blip r:embed="rId3">
            <a:extLst>
              <a:ext uri="{28A0092B-C50C-407E-A947-70E740481C1C}">
                <a14:useLocalDpi xmlns:a14="http://schemas.microsoft.com/office/drawing/2010/main" val="0"/>
              </a:ext>
            </a:extLst>
          </a:blip>
          <a:stretch>
            <a:fillRect/>
          </a:stretch>
        </p:blipFill>
        <p:spPr>
          <a:xfrm>
            <a:off x="5334001" y="-167148"/>
            <a:ext cx="7103532" cy="7025148"/>
          </a:xfrm>
          <a:prstGeom prst="rect">
            <a:avLst/>
          </a:prstGeom>
        </p:spPr>
      </p:pic>
    </p:spTree>
    <p:extLst>
      <p:ext uri="{BB962C8B-B14F-4D97-AF65-F5344CB8AC3E}">
        <p14:creationId xmlns:p14="http://schemas.microsoft.com/office/powerpoint/2010/main" val="43695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veral used, dirty baseballs">
            <a:extLst>
              <a:ext uri="{FF2B5EF4-FFF2-40B4-BE49-F238E27FC236}">
                <a16:creationId xmlns:a16="http://schemas.microsoft.com/office/drawing/2014/main" id="{2646B3D1-356F-44EC-BC27-7D871E03640D}"/>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65434" y="-1346199"/>
            <a:ext cx="12522868" cy="8348579"/>
          </a:xfrm>
          <a:prstGeom prst="rect">
            <a:avLst/>
          </a:prstGeom>
        </p:spPr>
      </p:pic>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spcBef>
                <a:spcPts val="1200"/>
              </a:spcBef>
              <a:spcAft>
                <a:spcPts val="1200"/>
              </a:spcAft>
              <a:buFont typeface="Arial" panose="020B0604020202020204" pitchFamily="34" charset="0"/>
              <a:buChar char="•"/>
            </a:pPr>
            <a:r>
              <a:rPr lang="en-US" sz="2400" dirty="0">
                <a:solidFill>
                  <a:schemeClr val="tx1"/>
                </a:solidFill>
              </a:rPr>
              <a:t>Develop python scripts to access information from files of structured data, access files in semi-structured data, and to define and find patterns in unstructured data. </a:t>
            </a:r>
          </a:p>
          <a:p>
            <a:pPr marL="342900" indent="-342900">
              <a:spcBef>
                <a:spcPts val="1200"/>
              </a:spcBef>
              <a:spcAft>
                <a:spcPts val="1200"/>
              </a:spcAft>
              <a:buFont typeface="Arial" panose="020B0604020202020204" pitchFamily="34" charset="0"/>
              <a:buChar char="•"/>
            </a:pPr>
            <a:r>
              <a:rPr lang="en-US" sz="2400" dirty="0">
                <a:solidFill>
                  <a:schemeClr val="tx1"/>
                </a:solidFill>
              </a:rPr>
              <a:t>Prepare and transform data to produce data summaries, lists, and networks utilizing appropriate software packages that can be integrated into the problem solution. </a:t>
            </a:r>
          </a:p>
          <a:p>
            <a:pPr marL="342900" indent="-342900">
              <a:spcBef>
                <a:spcPts val="1200"/>
              </a:spcBef>
              <a:spcAft>
                <a:spcPts val="1200"/>
              </a:spcAft>
              <a:buFont typeface="Arial" panose="020B0604020202020204" pitchFamily="34" charset="0"/>
              <a:buChar char="•"/>
            </a:pPr>
            <a:r>
              <a:rPr lang="en-US" sz="2400" dirty="0">
                <a:solidFill>
                  <a:schemeClr val="tx1"/>
                </a:solidFill>
              </a:rPr>
              <a:t>Analyze and solve data access problems for the three types of data and to find and frame real world data questions and show how they can be answered with data. </a:t>
            </a:r>
          </a:p>
        </p:txBody>
      </p:sp>
      <p:sp>
        <p:nvSpPr>
          <p:cNvPr id="4" name="TextBox 3">
            <a:extLst>
              <a:ext uri="{FF2B5EF4-FFF2-40B4-BE49-F238E27FC236}">
                <a16:creationId xmlns:a16="http://schemas.microsoft.com/office/drawing/2014/main" id="{13254FCE-BBC6-4F8E-A2CC-81BCB47BB598}"/>
              </a:ext>
            </a:extLst>
          </p:cNvPr>
          <p:cNvSpPr txBox="1"/>
          <p:nvPr/>
        </p:nvSpPr>
        <p:spPr>
          <a:xfrm>
            <a:off x="1664970" y="7700211"/>
            <a:ext cx="9837420" cy="8669040"/>
          </a:xfrm>
          <a:prstGeom prst="rect">
            <a:avLst/>
          </a:prstGeom>
          <a:solidFill>
            <a:srgbClr val="00B0F0"/>
          </a:solidFill>
        </p:spPr>
        <p:txBody>
          <a:bodyPr wrap="square" rtlCol="0">
            <a:spAutoFit/>
          </a:bodyPr>
          <a:lstStyle/>
          <a:p>
            <a:pPr marL="0" marR="0">
              <a:spcBef>
                <a:spcPts val="0"/>
              </a:spcBef>
              <a:spcAft>
                <a:spcPts val="800"/>
              </a:spcAft>
            </a:pPr>
            <a:r>
              <a:rPr lang="en-US" sz="2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The Scripting for Data Analysis course was essential in developing an understanding of the methods to utilizing various types of data to investigate complex problems. </a:t>
            </a:r>
          </a:p>
          <a:p>
            <a:pPr marL="0" marR="0">
              <a:spcBef>
                <a:spcPts val="0"/>
              </a:spcBef>
              <a:spcAft>
                <a:spcPts val="800"/>
              </a:spcAft>
            </a:pPr>
            <a:endParaRPr lang="en-US" sz="2800" dirty="0">
              <a:solidFill>
                <a:srgbClr val="FF0000"/>
              </a:solidFill>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assignments and projects allowed for exploration into various python packages, as well as development of the knowledge to make use of the proper ones based on a given problem. </a:t>
            </a:r>
          </a:p>
          <a:p>
            <a:pPr marL="0" marR="0">
              <a:spcBef>
                <a:spcPts val="0"/>
              </a:spcBef>
              <a:spcAft>
                <a:spcPts val="800"/>
              </a:spcAft>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 is important to understand the versatility of Python and that there are many applications which allow one to write and run scripts to process, clean and analyze data.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Lastly, this course instilled habits to securely accessing data stored in various formats and for collaborating with colleagues using various software such as </a:t>
            </a:r>
            <a:r>
              <a:rPr lang="en-US" sz="2800" dirty="0" err="1">
                <a:effectLst/>
                <a:latin typeface="Times New Roman" panose="02020603050405020304" pitchFamily="18" charset="0"/>
                <a:ea typeface="Calibri" panose="020F0502020204030204" pitchFamily="34" charset="0"/>
                <a:cs typeface="Times New Roman" panose="02020603050405020304" pitchFamily="18" charset="0"/>
              </a:rPr>
              <a:t>GoogleColab</a:t>
            </a: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indent="457200">
              <a:spcBef>
                <a:spcPts val="0"/>
              </a:spcBef>
              <a:spcAft>
                <a:spcPts val="800"/>
              </a:spcAft>
            </a:pP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0" marR="0" indent="457200">
              <a:spcBef>
                <a:spcPts val="0"/>
              </a:spcBef>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It is essential to gain the exposure to the tools and technologies used in a professional setting within the field.</a:t>
            </a:r>
            <a:r>
              <a:rPr lang="en-US" sz="2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sz="2800" dirty="0"/>
          </a:p>
        </p:txBody>
      </p:sp>
    </p:spTree>
    <p:extLst>
      <p:ext uri="{BB962C8B-B14F-4D97-AF65-F5344CB8AC3E}">
        <p14:creationId xmlns:p14="http://schemas.microsoft.com/office/powerpoint/2010/main" val="410141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C284-B4E2-46AF-82AD-9E22BA184CDD}"/>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A61201BE-3B84-4EEF-9C7E-436DAFC07137}"/>
              </a:ext>
            </a:extLst>
          </p:cNvPr>
          <p:cNvSpPr>
            <a:spLocks noGrp="1"/>
          </p:cNvSpPr>
          <p:nvPr>
            <p:ph idx="1"/>
          </p:nvPr>
        </p:nvSpPr>
        <p:spPr/>
        <p:txBody>
          <a:bodyPr/>
          <a:lstStyle/>
          <a:p>
            <a:pPr>
              <a:lnSpc>
                <a:spcPct val="200000"/>
              </a:lnSpc>
            </a:pPr>
            <a:r>
              <a:rPr lang="en-US" dirty="0"/>
              <a:t>To review these projects in detail as well as additional information about my studies in this Masters program please check out my </a:t>
            </a:r>
            <a:r>
              <a:rPr lang="en-US" dirty="0">
                <a:hlinkClick r:id="rId2"/>
              </a:rPr>
              <a:t>GitHub</a:t>
            </a:r>
            <a:r>
              <a:rPr lang="en-US" dirty="0"/>
              <a:t> and </a:t>
            </a:r>
            <a:r>
              <a:rPr lang="en-US" dirty="0">
                <a:hlinkClick r:id="rId3"/>
              </a:rPr>
              <a:t>LinkedIn</a:t>
            </a:r>
            <a:r>
              <a:rPr lang="en-US" dirty="0"/>
              <a:t>. I am always open for new connections and conversations!</a:t>
            </a:r>
          </a:p>
          <a:p>
            <a:endParaRPr lang="en-US" dirty="0"/>
          </a:p>
          <a:p>
            <a:endParaRPr lang="en-US" dirty="0"/>
          </a:p>
        </p:txBody>
      </p:sp>
      <p:pic>
        <p:nvPicPr>
          <p:cNvPr id="5" name="Graphic 4" descr="Graduation cap outline">
            <a:extLst>
              <a:ext uri="{FF2B5EF4-FFF2-40B4-BE49-F238E27FC236}">
                <a16:creationId xmlns:a16="http://schemas.microsoft.com/office/drawing/2014/main" id="{90D75310-C848-4B62-9BC3-FD93A901C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76422">
            <a:off x="4777740" y="3232997"/>
            <a:ext cx="2636520" cy="2636520"/>
          </a:xfrm>
          <a:prstGeom prst="rect">
            <a:avLst/>
          </a:prstGeom>
        </p:spPr>
      </p:pic>
      <p:sp>
        <p:nvSpPr>
          <p:cNvPr id="6" name="TextBox 5">
            <a:extLst>
              <a:ext uri="{FF2B5EF4-FFF2-40B4-BE49-F238E27FC236}">
                <a16:creationId xmlns:a16="http://schemas.microsoft.com/office/drawing/2014/main" id="{BD8B3481-6AF0-46DB-A2A3-D2A163950D4A}"/>
              </a:ext>
            </a:extLst>
          </p:cNvPr>
          <p:cNvSpPr txBox="1"/>
          <p:nvPr/>
        </p:nvSpPr>
        <p:spPr>
          <a:xfrm>
            <a:off x="1574131" y="7175697"/>
            <a:ext cx="10134600" cy="4401205"/>
          </a:xfrm>
          <a:prstGeom prst="rect">
            <a:avLst/>
          </a:prstGeom>
          <a:solidFill>
            <a:srgbClr val="00B0F0"/>
          </a:solidFill>
        </p:spPr>
        <p:txBody>
          <a:bodyPr wrap="square" rtlCol="0">
            <a:spAutoFit/>
          </a:bodyPr>
          <a:lstStyle/>
          <a:p>
            <a:r>
              <a:rPr lang="en-US" sz="4000" dirty="0"/>
              <a:t>Thank you for allowing me to walk you through my journey into data Science. To review these projects in detail as well as additional information about my studies in this master program please check out my </a:t>
            </a:r>
            <a:r>
              <a:rPr lang="en-US" sz="4000" dirty="0">
                <a:hlinkClick r:id="rId2"/>
              </a:rPr>
              <a:t>GitHub</a:t>
            </a:r>
            <a:r>
              <a:rPr lang="en-US" sz="4000" dirty="0"/>
              <a:t> and </a:t>
            </a:r>
            <a:r>
              <a:rPr lang="en-US" sz="4000" dirty="0">
                <a:hlinkClick r:id="rId3"/>
              </a:rPr>
              <a:t>LinkedIn</a:t>
            </a:r>
            <a:r>
              <a:rPr lang="en-US" sz="4000" dirty="0"/>
              <a:t>. I am always open for new connections and conversations!</a:t>
            </a:r>
          </a:p>
          <a:p>
            <a:endParaRPr lang="en-US" sz="4000" dirty="0"/>
          </a:p>
        </p:txBody>
      </p:sp>
    </p:spTree>
    <p:extLst>
      <p:ext uri="{BB962C8B-B14F-4D97-AF65-F5344CB8AC3E}">
        <p14:creationId xmlns:p14="http://schemas.microsoft.com/office/powerpoint/2010/main" val="404916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96EA-8906-4A29-9D58-C7D14BA2072D}"/>
              </a:ext>
            </a:extLst>
          </p:cNvPr>
          <p:cNvSpPr>
            <a:spLocks noGrp="1"/>
          </p:cNvSpPr>
          <p:nvPr>
            <p:ph type="title"/>
          </p:nvPr>
        </p:nvSpPr>
        <p:spPr>
          <a:xfrm>
            <a:off x="1028700" y="719069"/>
            <a:ext cx="10134600" cy="707886"/>
          </a:xfrm>
        </p:spPr>
        <p:txBody>
          <a:bodyPr/>
          <a:lstStyle/>
          <a:p>
            <a:r>
              <a:rPr lang="en-US" dirty="0"/>
              <a:t>My Course Highlights:</a:t>
            </a:r>
          </a:p>
        </p:txBody>
      </p:sp>
      <p:sp>
        <p:nvSpPr>
          <p:cNvPr id="5" name="TextBox 4">
            <a:extLst>
              <a:ext uri="{FF2B5EF4-FFF2-40B4-BE49-F238E27FC236}">
                <a16:creationId xmlns:a16="http://schemas.microsoft.com/office/drawing/2014/main" id="{1467BA6B-6E0C-42BF-B6F2-795CE4053FEE}"/>
              </a:ext>
            </a:extLst>
          </p:cNvPr>
          <p:cNvSpPr txBox="1"/>
          <p:nvPr/>
        </p:nvSpPr>
        <p:spPr>
          <a:xfrm>
            <a:off x="592455" y="4219551"/>
            <a:ext cx="2076449" cy="1015663"/>
          </a:xfrm>
          <a:prstGeom prst="rect">
            <a:avLst/>
          </a:prstGeom>
          <a:noFill/>
        </p:spPr>
        <p:txBody>
          <a:bodyPr wrap="square" rtlCol="0">
            <a:spAutoFit/>
          </a:bodyPr>
          <a:lstStyle/>
          <a:p>
            <a:pPr algn="ctr"/>
            <a:r>
              <a:rPr lang="en-US" sz="2000" dirty="0"/>
              <a:t>IST 659: Database Administration</a:t>
            </a:r>
          </a:p>
          <a:p>
            <a:pPr algn="ctr"/>
            <a:endParaRPr lang="en-US" sz="2000" dirty="0"/>
          </a:p>
        </p:txBody>
      </p:sp>
      <p:sp>
        <p:nvSpPr>
          <p:cNvPr id="6" name="TextBox 5">
            <a:extLst>
              <a:ext uri="{FF2B5EF4-FFF2-40B4-BE49-F238E27FC236}">
                <a16:creationId xmlns:a16="http://schemas.microsoft.com/office/drawing/2014/main" id="{944012D6-2E64-4F43-A8F0-81FADC569361}"/>
              </a:ext>
            </a:extLst>
          </p:cNvPr>
          <p:cNvSpPr txBox="1"/>
          <p:nvPr/>
        </p:nvSpPr>
        <p:spPr>
          <a:xfrm>
            <a:off x="2825115" y="4219551"/>
            <a:ext cx="2777490" cy="707886"/>
          </a:xfrm>
          <a:prstGeom prst="rect">
            <a:avLst/>
          </a:prstGeom>
          <a:noFill/>
        </p:spPr>
        <p:txBody>
          <a:bodyPr wrap="square" rtlCol="0">
            <a:spAutoFit/>
          </a:bodyPr>
          <a:lstStyle>
            <a:defPPr>
              <a:defRPr lang="en-US"/>
            </a:defPPr>
            <a:lvl1pPr>
              <a:defRPr sz="2000"/>
            </a:lvl1pPr>
          </a:lstStyle>
          <a:p>
            <a:pPr algn="ctr"/>
            <a:r>
              <a:rPr lang="en-US" dirty="0"/>
              <a:t>IST 687: Introduction to Data Science </a:t>
            </a:r>
          </a:p>
        </p:txBody>
      </p:sp>
      <p:sp>
        <p:nvSpPr>
          <p:cNvPr id="7" name="TextBox 6">
            <a:extLst>
              <a:ext uri="{FF2B5EF4-FFF2-40B4-BE49-F238E27FC236}">
                <a16:creationId xmlns:a16="http://schemas.microsoft.com/office/drawing/2014/main" id="{B2FB00E7-603B-4481-8FA2-DE3EE0B6E767}"/>
              </a:ext>
            </a:extLst>
          </p:cNvPr>
          <p:cNvSpPr txBox="1"/>
          <p:nvPr/>
        </p:nvSpPr>
        <p:spPr>
          <a:xfrm>
            <a:off x="5707380" y="4173384"/>
            <a:ext cx="2777490" cy="400110"/>
          </a:xfrm>
          <a:prstGeom prst="rect">
            <a:avLst/>
          </a:prstGeom>
          <a:noFill/>
        </p:spPr>
        <p:txBody>
          <a:bodyPr wrap="square" rtlCol="0">
            <a:spAutoFit/>
          </a:bodyPr>
          <a:lstStyle>
            <a:defPPr>
              <a:defRPr lang="en-US"/>
            </a:defPPr>
            <a:lvl1pPr>
              <a:defRPr sz="2000"/>
            </a:lvl1pPr>
          </a:lstStyle>
          <a:p>
            <a:pPr algn="ctr"/>
            <a:r>
              <a:rPr lang="en-US" dirty="0"/>
              <a:t>IST 707: Data Analytics</a:t>
            </a:r>
          </a:p>
        </p:txBody>
      </p:sp>
      <p:sp>
        <p:nvSpPr>
          <p:cNvPr id="8" name="TextBox 7">
            <a:extLst>
              <a:ext uri="{FF2B5EF4-FFF2-40B4-BE49-F238E27FC236}">
                <a16:creationId xmlns:a16="http://schemas.microsoft.com/office/drawing/2014/main" id="{D1558F79-3304-4504-95C8-55A944F2B759}"/>
              </a:ext>
            </a:extLst>
          </p:cNvPr>
          <p:cNvSpPr txBox="1"/>
          <p:nvPr/>
        </p:nvSpPr>
        <p:spPr>
          <a:xfrm>
            <a:off x="8484870" y="4173384"/>
            <a:ext cx="2777490" cy="707886"/>
          </a:xfrm>
          <a:prstGeom prst="rect">
            <a:avLst/>
          </a:prstGeom>
          <a:noFill/>
        </p:spPr>
        <p:txBody>
          <a:bodyPr wrap="square" rtlCol="0">
            <a:spAutoFit/>
          </a:bodyPr>
          <a:lstStyle>
            <a:defPPr>
              <a:defRPr lang="en-US"/>
            </a:defPPr>
            <a:lvl1pPr>
              <a:defRPr sz="2000"/>
            </a:lvl1pPr>
          </a:lstStyle>
          <a:p>
            <a:pPr algn="ctr"/>
            <a:r>
              <a:rPr lang="en-US" dirty="0"/>
              <a:t>IST:652 Scripting for Data Analysis </a:t>
            </a:r>
          </a:p>
        </p:txBody>
      </p:sp>
      <p:pic>
        <p:nvPicPr>
          <p:cNvPr id="12" name="Graphic 11" descr="Boxing Glove outline">
            <a:extLst>
              <a:ext uri="{FF2B5EF4-FFF2-40B4-BE49-F238E27FC236}">
                <a16:creationId xmlns:a16="http://schemas.microsoft.com/office/drawing/2014/main" id="{0136553E-C9DF-4ABC-8584-1CEEAAEA13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 y="2021203"/>
            <a:ext cx="1828800" cy="1828800"/>
          </a:xfrm>
          <a:prstGeom prst="rect">
            <a:avLst/>
          </a:prstGeom>
        </p:spPr>
      </p:pic>
      <p:pic>
        <p:nvPicPr>
          <p:cNvPr id="14" name="Graphic 13" descr="Baseball bat and ball outline">
            <a:extLst>
              <a:ext uri="{FF2B5EF4-FFF2-40B4-BE49-F238E27FC236}">
                <a16:creationId xmlns:a16="http://schemas.microsoft.com/office/drawing/2014/main" id="{F3C3928A-ED1B-40AA-BA6B-AE008B8A2B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4880" y="1984182"/>
            <a:ext cx="1828800" cy="1828800"/>
          </a:xfrm>
          <a:prstGeom prst="rect">
            <a:avLst/>
          </a:prstGeom>
        </p:spPr>
      </p:pic>
      <p:pic>
        <p:nvPicPr>
          <p:cNvPr id="16" name="Graphic 15" descr="Hero Male outline">
            <a:extLst>
              <a:ext uri="{FF2B5EF4-FFF2-40B4-BE49-F238E27FC236}">
                <a16:creationId xmlns:a16="http://schemas.microsoft.com/office/drawing/2014/main" id="{24AFC342-60D5-4245-9935-8E175E06A0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2164383"/>
            <a:ext cx="1828800" cy="1828800"/>
          </a:xfrm>
          <a:prstGeom prst="rect">
            <a:avLst/>
          </a:prstGeom>
        </p:spPr>
      </p:pic>
      <p:pic>
        <p:nvPicPr>
          <p:cNvPr id="20" name="Graphic 19" descr="Money outline">
            <a:extLst>
              <a:ext uri="{FF2B5EF4-FFF2-40B4-BE49-F238E27FC236}">
                <a16:creationId xmlns:a16="http://schemas.microsoft.com/office/drawing/2014/main" id="{A3ECFD89-D7DC-48ED-8432-CDA889E83E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99460" y="1984182"/>
            <a:ext cx="1828800" cy="1828800"/>
          </a:xfrm>
          <a:prstGeom prst="rect">
            <a:avLst/>
          </a:prstGeom>
        </p:spPr>
      </p:pic>
    </p:spTree>
    <p:extLst>
      <p:ext uri="{BB962C8B-B14F-4D97-AF65-F5344CB8AC3E}">
        <p14:creationId xmlns:p14="http://schemas.microsoft.com/office/powerpoint/2010/main" val="86043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IST 659: Database Administration</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10576560" cy="3992880"/>
          </a:xfrm>
        </p:spPr>
        <p:txBody>
          <a:bodyPr>
            <a:normAutofit/>
          </a:bodyPr>
          <a:lstStyle/>
          <a:p>
            <a:pPr>
              <a:spcAft>
                <a:spcPts val="600"/>
              </a:spcAft>
            </a:pPr>
            <a:r>
              <a:rPr lang="en-US" sz="2400" b="1" dirty="0"/>
              <a:t>Goal: </a:t>
            </a:r>
            <a:r>
              <a:rPr lang="en-US" sz="2400" dirty="0"/>
              <a:t>Fundamentals of databases; compiling datasets, building tables, writing queries and storing models.</a:t>
            </a:r>
          </a:p>
          <a:p>
            <a:pPr>
              <a:spcAft>
                <a:spcPts val="600"/>
              </a:spcAft>
            </a:pPr>
            <a:r>
              <a:rPr lang="en-US" sz="2400" b="1" dirty="0"/>
              <a:t>Professor: </a:t>
            </a:r>
            <a:r>
              <a:rPr lang="en-US" sz="2400" dirty="0"/>
              <a:t>Chad Harper</a:t>
            </a:r>
          </a:p>
          <a:p>
            <a:pPr>
              <a:spcAft>
                <a:spcPts val="600"/>
              </a:spcAft>
            </a:pPr>
            <a:r>
              <a:rPr lang="en-US" sz="2400" b="1" dirty="0"/>
              <a:t>Date: </a:t>
            </a:r>
            <a:r>
              <a:rPr lang="en-US" sz="2400" dirty="0"/>
              <a:t>Fall 2020</a:t>
            </a:r>
          </a:p>
          <a:p>
            <a:pPr>
              <a:spcAft>
                <a:spcPts val="600"/>
              </a:spcAft>
            </a:pPr>
            <a:r>
              <a:rPr lang="en-US" sz="2400" b="1" dirty="0"/>
              <a:t>Software: </a:t>
            </a:r>
            <a:r>
              <a:rPr lang="en-US" sz="2400" dirty="0"/>
              <a:t>Microsoft SQL, Access, Excel, R (R Studio)</a:t>
            </a:r>
          </a:p>
        </p:txBody>
      </p:sp>
      <p:pic>
        <p:nvPicPr>
          <p:cNvPr id="5" name="Picture 4" descr="Abstract background of luminous blue">
            <a:extLst>
              <a:ext uri="{FF2B5EF4-FFF2-40B4-BE49-F238E27FC236}">
                <a16:creationId xmlns:a16="http://schemas.microsoft.com/office/drawing/2014/main" id="{1B80E7CA-420E-4141-B343-324DD104DD01}"/>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rot="5400000">
            <a:off x="8808721" y="3505202"/>
            <a:ext cx="3871708" cy="2439150"/>
          </a:xfrm>
          <a:prstGeom prst="rect">
            <a:avLst/>
          </a:prstGeom>
        </p:spPr>
      </p:pic>
    </p:spTree>
    <p:extLst>
      <p:ext uri="{BB962C8B-B14F-4D97-AF65-F5344CB8AC3E}">
        <p14:creationId xmlns:p14="http://schemas.microsoft.com/office/powerpoint/2010/main" val="400641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rapping hands">
            <a:extLst>
              <a:ext uri="{FF2B5EF4-FFF2-40B4-BE49-F238E27FC236}">
                <a16:creationId xmlns:a16="http://schemas.microsoft.com/office/drawing/2014/main" id="{A19B01D2-0C08-4802-89F1-B4B7D3F8582D}"/>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214360" y="4041068"/>
            <a:ext cx="3825240" cy="2553966"/>
          </a:xfrm>
          <a:prstGeom prst="rect">
            <a:avLst/>
          </a:prstGeom>
        </p:spPr>
      </p:pic>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UFC Relational Database</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49086" y="1950719"/>
            <a:ext cx="7135585" cy="3796937"/>
          </a:xfrm>
        </p:spPr>
        <p:txBody>
          <a:bodyPr>
            <a:normAutofit/>
          </a:bodyPr>
          <a:lstStyle/>
          <a:p>
            <a:pPr>
              <a:spcAft>
                <a:spcPts val="600"/>
              </a:spcAft>
            </a:pPr>
            <a:r>
              <a:rPr lang="en-US" sz="2400" b="1" dirty="0"/>
              <a:t>Purpose: </a:t>
            </a:r>
            <a:r>
              <a:rPr lang="en-US" sz="2400" dirty="0"/>
              <a:t>Develop a logical relational database to store information on UFC fighters and results of their matches to gain insight on the sport. </a:t>
            </a:r>
          </a:p>
          <a:p>
            <a:pPr>
              <a:spcAft>
                <a:spcPts val="600"/>
              </a:spcAft>
            </a:pPr>
            <a:r>
              <a:rPr lang="en-US" sz="2400" b="1" dirty="0"/>
              <a:t>Data Source: </a:t>
            </a:r>
            <a:r>
              <a:rPr lang="en-US" sz="2400" dirty="0">
                <a:hlinkClick r:id="rId5"/>
              </a:rPr>
              <a:t>http://ufcstats.com/</a:t>
            </a:r>
            <a:r>
              <a:rPr lang="en-US" sz="2400" dirty="0"/>
              <a:t> </a:t>
            </a:r>
          </a:p>
          <a:p>
            <a:pPr>
              <a:spcAft>
                <a:spcPts val="600"/>
              </a:spcAft>
            </a:pPr>
            <a:r>
              <a:rPr lang="en-US" sz="2400" b="1" dirty="0"/>
              <a:t>Deliverable: </a:t>
            </a:r>
            <a:r>
              <a:rPr lang="en-US" sz="2400" dirty="0"/>
              <a:t>Comprehensive report including the logical model of the database, questions, views/functions and evaluation. </a:t>
            </a:r>
          </a:p>
        </p:txBody>
      </p:sp>
      <p:pic>
        <p:nvPicPr>
          <p:cNvPr id="6" name="Picture 5">
            <a:extLst>
              <a:ext uri="{FF2B5EF4-FFF2-40B4-BE49-F238E27FC236}">
                <a16:creationId xmlns:a16="http://schemas.microsoft.com/office/drawing/2014/main" id="{F2AC7593-51EC-4C81-9041-75AD68FB6D93}"/>
              </a:ext>
            </a:extLst>
          </p:cNvPr>
          <p:cNvPicPr>
            <a:picLocks noChangeAspect="1"/>
          </p:cNvPicPr>
          <p:nvPr/>
        </p:nvPicPr>
        <p:blipFill rotWithShape="1">
          <a:blip r:embed="rId6">
            <a:alphaModFix/>
          </a:blip>
          <a:srcRect l="23778"/>
          <a:stretch/>
        </p:blipFill>
        <p:spPr>
          <a:xfrm>
            <a:off x="8820149" y="262966"/>
            <a:ext cx="2613661" cy="3658386"/>
          </a:xfrm>
          <a:prstGeom prst="rect">
            <a:avLst/>
          </a:prstGeom>
        </p:spPr>
      </p:pic>
      <p:sp>
        <p:nvSpPr>
          <p:cNvPr id="4" name="TextBox 3">
            <a:extLst>
              <a:ext uri="{FF2B5EF4-FFF2-40B4-BE49-F238E27FC236}">
                <a16:creationId xmlns:a16="http://schemas.microsoft.com/office/drawing/2014/main" id="{1E20BFB7-F199-4F82-A4CE-8435A4FDF4FA}"/>
              </a:ext>
            </a:extLst>
          </p:cNvPr>
          <p:cNvSpPr txBox="1"/>
          <p:nvPr/>
        </p:nvSpPr>
        <p:spPr>
          <a:xfrm>
            <a:off x="849086" y="7507705"/>
            <a:ext cx="11186160" cy="7478970"/>
          </a:xfrm>
          <a:prstGeom prst="rect">
            <a:avLst/>
          </a:prstGeom>
          <a:solidFill>
            <a:schemeClr val="accent2"/>
          </a:solidFill>
        </p:spPr>
        <p:txBody>
          <a:bodyPr wrap="square" rtlCol="0">
            <a:spAutoFit/>
          </a:bodyPr>
          <a:lstStyle/>
          <a:p>
            <a:pPr algn="l">
              <a:buFont typeface="+mj-lt"/>
              <a:buNone/>
            </a:pPr>
            <a:r>
              <a:rPr lang="en-US" sz="3200" dirty="0">
                <a:effectLst/>
                <a:latin typeface="Times New Roman" panose="02020603050405020304" pitchFamily="18" charset="0"/>
                <a:ea typeface="Calibri" panose="020F0502020204030204" pitchFamily="34" charset="0"/>
              </a:rPr>
              <a:t>The purpose of my database is to create a predictive model to be applied for sports with an individual competitor, for this assignment, I am focusing on the UFC. </a:t>
            </a:r>
          </a:p>
          <a:p>
            <a:pPr algn="l">
              <a:buFont typeface="+mj-lt"/>
              <a:buNone/>
            </a:pPr>
            <a:endParaRPr lang="en-US" sz="3200" dirty="0">
              <a:latin typeface="Times New Roman" panose="02020603050405020304" pitchFamily="18" charset="0"/>
              <a:ea typeface="Calibri" panose="020F0502020204030204" pitchFamily="34" charset="0"/>
            </a:endParaRPr>
          </a:p>
          <a:p>
            <a:pPr algn="l">
              <a:buFont typeface="+mj-lt"/>
              <a:buNone/>
            </a:pPr>
            <a:r>
              <a:rPr lang="en-US" sz="3200" dirty="0">
                <a:effectLst/>
                <a:latin typeface="Times New Roman" panose="02020603050405020304" pitchFamily="18" charset="0"/>
                <a:ea typeface="Calibri" panose="020F0502020204030204" pitchFamily="34" charset="0"/>
              </a:rPr>
              <a:t>I have generated a relational database that contains the UFC roster as well as all fight cards tracing back a certain period of time. My intentions are for one to be able to utilize this database to make informed decisions on the result of an upcoming match based on a fighter’s history and the history of the league. The fighter data is broken down by weight class and fights will be tracked by card. </a:t>
            </a:r>
          </a:p>
          <a:p>
            <a:pPr algn="l">
              <a:buFont typeface="+mj-lt"/>
              <a:buNone/>
            </a:pPr>
            <a:endParaRPr lang="en-US" sz="3200" dirty="0">
              <a:effectLst/>
              <a:latin typeface="Times New Roman" panose="02020603050405020304" pitchFamily="18" charset="0"/>
              <a:ea typeface="Calibri" panose="020F0502020204030204" pitchFamily="34" charset="0"/>
            </a:endParaRPr>
          </a:p>
          <a:p>
            <a:pPr algn="l">
              <a:buFont typeface="+mj-lt"/>
              <a:buNone/>
            </a:pPr>
            <a:r>
              <a:rPr lang="en-US" sz="3200" dirty="0">
                <a:effectLst/>
                <a:latin typeface="Times New Roman" panose="02020603050405020304" pitchFamily="18" charset="0"/>
                <a:ea typeface="Calibri" panose="020F0502020204030204" pitchFamily="34" charset="0"/>
              </a:rPr>
              <a:t>I collected my data from the official UFC stats website Into tables  then put together a report focusing on specific questions answered uaing views and functions I created in SQL.</a:t>
            </a:r>
          </a:p>
          <a:p>
            <a:endParaRPr lang="en-US" sz="3200" dirty="0"/>
          </a:p>
        </p:txBody>
      </p:sp>
    </p:spTree>
    <p:extLst>
      <p:ext uri="{BB962C8B-B14F-4D97-AF65-F5344CB8AC3E}">
        <p14:creationId xmlns:p14="http://schemas.microsoft.com/office/powerpoint/2010/main" val="25581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pic>
        <p:nvPicPr>
          <p:cNvPr id="7" name="Picture 6">
            <a:extLst>
              <a:ext uri="{FF2B5EF4-FFF2-40B4-BE49-F238E27FC236}">
                <a16:creationId xmlns:a16="http://schemas.microsoft.com/office/drawing/2014/main" id="{2E51C38B-9B41-493E-8A63-38637B239632}"/>
              </a:ext>
            </a:extLst>
          </p:cNvPr>
          <p:cNvPicPr>
            <a:picLocks noChangeAspect="1"/>
          </p:cNvPicPr>
          <p:nvPr/>
        </p:nvPicPr>
        <p:blipFill>
          <a:blip r:embed="rId3"/>
          <a:stretch>
            <a:fillRect/>
          </a:stretch>
        </p:blipFill>
        <p:spPr>
          <a:xfrm>
            <a:off x="7515157" y="3543500"/>
            <a:ext cx="4521428" cy="2864285"/>
          </a:xfrm>
          <a:prstGeom prst="rect">
            <a:avLst/>
          </a:prstGeom>
        </p:spPr>
      </p:pic>
      <p:pic>
        <p:nvPicPr>
          <p:cNvPr id="9" name="Picture 8">
            <a:extLst>
              <a:ext uri="{FF2B5EF4-FFF2-40B4-BE49-F238E27FC236}">
                <a16:creationId xmlns:a16="http://schemas.microsoft.com/office/drawing/2014/main" id="{1B18BDA3-F9A4-429B-BBBA-61A193F7BB3F}"/>
              </a:ext>
            </a:extLst>
          </p:cNvPr>
          <p:cNvPicPr>
            <a:picLocks noChangeAspect="1"/>
          </p:cNvPicPr>
          <p:nvPr/>
        </p:nvPicPr>
        <p:blipFill>
          <a:blip r:embed="rId4"/>
          <a:stretch>
            <a:fillRect/>
          </a:stretch>
        </p:blipFill>
        <p:spPr>
          <a:xfrm>
            <a:off x="7515157" y="506483"/>
            <a:ext cx="4468177" cy="2978785"/>
          </a:xfrm>
          <a:prstGeom prst="rect">
            <a:avLst/>
          </a:prstGeom>
        </p:spPr>
      </p:pic>
      <p:sp>
        <p:nvSpPr>
          <p:cNvPr id="12" name="TextBox 11">
            <a:extLst>
              <a:ext uri="{FF2B5EF4-FFF2-40B4-BE49-F238E27FC236}">
                <a16:creationId xmlns:a16="http://schemas.microsoft.com/office/drawing/2014/main" id="{DAEBBB2C-DED2-43A9-8F00-E7D1BC2A165A}"/>
              </a:ext>
            </a:extLst>
          </p:cNvPr>
          <p:cNvSpPr txBox="1"/>
          <p:nvPr/>
        </p:nvSpPr>
        <p:spPr>
          <a:xfrm>
            <a:off x="750503" y="1997838"/>
            <a:ext cx="6630012" cy="4154984"/>
          </a:xfrm>
          <a:prstGeom prst="rect">
            <a:avLst/>
          </a:prstGeom>
          <a:noFill/>
        </p:spPr>
        <p:txBody>
          <a:bodyPr wrap="square" rtlCol="0">
            <a:spAutoFit/>
          </a:bodyPr>
          <a:lstStyle/>
          <a:p>
            <a:pPr marL="285750" indent="-285750">
              <a:buFontTx/>
              <a:buChar char="-"/>
            </a:pPr>
            <a:r>
              <a:rPr lang="en-US" sz="2400" dirty="0"/>
              <a:t>Aggregated data by Weight Class:</a:t>
            </a:r>
          </a:p>
          <a:p>
            <a:pPr marL="742950" lvl="1" indent="-285750">
              <a:buFontTx/>
              <a:buChar char="-"/>
            </a:pPr>
            <a:r>
              <a:rPr lang="en-US" sz="2400" dirty="0"/>
              <a:t>Analyzed aspects of the match to observe the differences between the different divisions.</a:t>
            </a:r>
          </a:p>
          <a:p>
            <a:pPr marL="285750" indent="-285750">
              <a:buFontTx/>
              <a:buChar char="-"/>
            </a:pPr>
            <a:endParaRPr lang="en-US" sz="2400" dirty="0"/>
          </a:p>
          <a:p>
            <a:pPr marL="285750" indent="-285750">
              <a:buFontTx/>
              <a:buChar char="-"/>
            </a:pPr>
            <a:r>
              <a:rPr lang="en-US" sz="2400" dirty="0"/>
              <a:t>Concluded the following:</a:t>
            </a:r>
          </a:p>
          <a:p>
            <a:pPr marL="742950" lvl="1" indent="-285750">
              <a:buFontTx/>
              <a:buChar char="-"/>
            </a:pPr>
            <a:r>
              <a:rPr lang="en-US" sz="2400" dirty="0"/>
              <a:t>Heavyweight matches end earlier than others, and they throw fewer strikes compared to other divisions.</a:t>
            </a:r>
          </a:p>
          <a:p>
            <a:pPr marL="742950" lvl="1" indent="-285750">
              <a:buFontTx/>
              <a:buChar char="-"/>
            </a:pPr>
            <a:r>
              <a:rPr lang="en-US" sz="2400" dirty="0"/>
              <a:t>Majority of fights that are stopped early result in the winner by punches.</a:t>
            </a:r>
          </a:p>
          <a:p>
            <a:pPr marL="742950" lvl="1" indent="-285750">
              <a:buFontTx/>
              <a:buChar char="-"/>
            </a:pPr>
            <a:endParaRPr lang="en-US" sz="2400" dirty="0"/>
          </a:p>
        </p:txBody>
      </p:sp>
      <p:sp>
        <p:nvSpPr>
          <p:cNvPr id="6" name="TextBox 5">
            <a:extLst>
              <a:ext uri="{FF2B5EF4-FFF2-40B4-BE49-F238E27FC236}">
                <a16:creationId xmlns:a16="http://schemas.microsoft.com/office/drawing/2014/main" id="{5DF9380C-DBC6-42EC-8798-C15B28B7537D}"/>
              </a:ext>
            </a:extLst>
          </p:cNvPr>
          <p:cNvSpPr txBox="1"/>
          <p:nvPr/>
        </p:nvSpPr>
        <p:spPr>
          <a:xfrm>
            <a:off x="750503" y="7474946"/>
            <a:ext cx="11186160" cy="5632311"/>
          </a:xfrm>
          <a:prstGeom prst="rect">
            <a:avLst/>
          </a:prstGeom>
          <a:solidFill>
            <a:schemeClr val="accent2"/>
          </a:solidFill>
        </p:spPr>
        <p:txBody>
          <a:bodyPr wrap="square" rtlCol="0">
            <a:spAutoFit/>
          </a:bodyPr>
          <a:lstStyle/>
          <a:p>
            <a:r>
              <a:rPr lang="en-US" sz="3600" dirty="0"/>
              <a:t>Nexr, I called in my database to rstudio and Aggregated data by Weight Class</a:t>
            </a:r>
          </a:p>
          <a:p>
            <a:pPr lvl="1"/>
            <a:r>
              <a:rPr lang="en-US" sz="3600" dirty="0"/>
              <a:t>This allowed me to anlalyze aspects of the match to observe the differences between divisions</a:t>
            </a:r>
          </a:p>
          <a:p>
            <a:pPr marL="285750" indent="-285750">
              <a:buFontTx/>
              <a:buChar char="-"/>
            </a:pPr>
            <a:r>
              <a:rPr lang="en-US" sz="3600" dirty="0"/>
              <a:t>I utilized visualization packages in rstudio to generate box and scatter plots which illustrate the differences across weight classes</a:t>
            </a:r>
          </a:p>
          <a:p>
            <a:pPr marL="285750" indent="-285750">
              <a:buFontTx/>
              <a:buChar char="-"/>
            </a:pPr>
            <a:r>
              <a:rPr lang="en-US" sz="3600" dirty="0"/>
              <a:t>I concluded the following</a:t>
            </a:r>
          </a:p>
          <a:p>
            <a:pPr marL="742950" lvl="1" indent="-285750">
              <a:buFontTx/>
              <a:buChar char="-"/>
            </a:pPr>
            <a:r>
              <a:rPr lang="en-US" sz="3600" dirty="0"/>
              <a:t>Heavyweight matches end earlier than others, and they throw fewer strikes compared to other divisions</a:t>
            </a:r>
          </a:p>
        </p:txBody>
      </p:sp>
    </p:spTree>
    <p:extLst>
      <p:ext uri="{BB962C8B-B14F-4D97-AF65-F5344CB8AC3E}">
        <p14:creationId xmlns:p14="http://schemas.microsoft.com/office/powerpoint/2010/main" val="396609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buFont typeface="Arial" panose="020B0604020202020204" pitchFamily="34" charset="0"/>
              <a:buChar char="•"/>
            </a:pPr>
            <a:r>
              <a:rPr lang="en-US" sz="2400" dirty="0"/>
              <a:t>Collect and clean data / develop a database.</a:t>
            </a:r>
          </a:p>
          <a:p>
            <a:pPr marL="342900" indent="-342900">
              <a:buFont typeface="Arial" panose="020B0604020202020204" pitchFamily="34" charset="0"/>
              <a:buChar char="•"/>
            </a:pPr>
            <a:r>
              <a:rPr lang="en-US" sz="2400" dirty="0"/>
              <a:t>Understand database development lifecycle.</a:t>
            </a:r>
          </a:p>
          <a:p>
            <a:pPr marL="342900" indent="-342900">
              <a:buFont typeface="Arial" panose="020B0604020202020204" pitchFamily="34" charset="0"/>
              <a:buChar char="•"/>
            </a:pPr>
            <a:r>
              <a:rPr lang="en-US" sz="2400" dirty="0"/>
              <a:t>Construct analyze and solve business problems by using SQL language to create and run queries.</a:t>
            </a:r>
          </a:p>
          <a:p>
            <a:pPr marL="342900" indent="-342900">
              <a:buFont typeface="Arial" panose="020B0604020202020204" pitchFamily="34" charset="0"/>
              <a:buChar char="•"/>
            </a:pPr>
            <a:r>
              <a:rPr lang="en-US" sz="2400" dirty="0"/>
              <a:t>Enforce integrity of data / database through database design and implementation.</a:t>
            </a:r>
          </a:p>
          <a:p>
            <a:endParaRPr lang="en-US" dirty="0"/>
          </a:p>
        </p:txBody>
      </p:sp>
      <p:pic>
        <p:nvPicPr>
          <p:cNvPr id="1026" name="Picture 2" descr="Introducing the UFC Legacy Championship Belt | UFC">
            <a:extLst>
              <a:ext uri="{FF2B5EF4-FFF2-40B4-BE49-F238E27FC236}">
                <a16:creationId xmlns:a16="http://schemas.microsoft.com/office/drawing/2014/main" id="{E5F96749-2737-4235-9FAB-50E7948BCE8E}"/>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3261" b="91087" l="1429" r="97143">
                        <a14:foregroundMark x1="5286" y1="37391" x2="16714" y2="41087"/>
                        <a14:foregroundMark x1="16714" y1="41087" x2="15571" y2="41087"/>
                        <a14:foregroundMark x1="13429" y1="65000" x2="6571" y2="65000"/>
                        <a14:foregroundMark x1="1143" y1="66739" x2="1714" y2="52174"/>
                        <a14:foregroundMark x1="1714" y1="52174" x2="1429" y2="50652"/>
                        <a14:foregroundMark x1="23286" y1="70217" x2="27714" y2="82391"/>
                        <a14:foregroundMark x1="27714" y1="82391" x2="35429" y2="85870"/>
                        <a14:foregroundMark x1="39571" y1="91304" x2="47714" y2="89130"/>
                        <a14:foregroundMark x1="47714" y1="89130" x2="55571" y2="91087"/>
                        <a14:foregroundMark x1="55571" y1="91087" x2="71571" y2="78696"/>
                        <a14:foregroundMark x1="71571" y1="78696" x2="75857" y2="70435"/>
                        <a14:foregroundMark x1="47286" y1="75652" x2="53286" y2="81739"/>
                        <a14:foregroundMark x1="53286" y1="81739" x2="53571" y2="81739"/>
                        <a14:foregroundMark x1="76429" y1="68696" x2="86857" y2="59348"/>
                        <a14:foregroundMark x1="86857" y1="59348" x2="94571" y2="62391"/>
                        <a14:foregroundMark x1="94571" y1="62391" x2="96286" y2="49565"/>
                        <a14:foregroundMark x1="96286" y1="49565" x2="93000" y2="36522"/>
                        <a14:foregroundMark x1="93000" y1="36522" x2="82571" y2="41957"/>
                        <a14:foregroundMark x1="82571" y1="41957" x2="88429" y2="50870"/>
                        <a14:foregroundMark x1="88429" y1="50870" x2="90571" y2="51522"/>
                        <a14:foregroundMark x1="38714" y1="6304" x2="52286" y2="8261"/>
                        <a14:foregroundMark x1="52286" y1="8261" x2="78286" y2="25000"/>
                        <a14:foregroundMark x1="43571" y1="3478" x2="48714" y2="3478"/>
                        <a14:foregroundMark x1="46000" y1="24348" x2="55571" y2="23913"/>
                        <a14:foregroundMark x1="55571" y1="23913" x2="55857" y2="23913"/>
                        <a14:foregroundMark x1="94429" y1="67174" x2="97857" y2="55870"/>
                        <a14:foregroundMark x1="97857" y1="55870" x2="97143" y2="41739"/>
                        <a14:foregroundMark x1="97143" y1="41739" x2="95714" y2="38913"/>
                        <a14:backgroundMark x1="9714" y1="3043" x2="9714" y2="3043"/>
                        <a14:backgroundMark x1="2143" y1="8913" x2="16429" y2="8913"/>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62250" y="1555189"/>
            <a:ext cx="6667500" cy="4381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F62ECB-C080-4248-915F-CC573D5AA678}"/>
              </a:ext>
            </a:extLst>
          </p:cNvPr>
          <p:cNvSpPr txBox="1"/>
          <p:nvPr/>
        </p:nvSpPr>
        <p:spPr>
          <a:xfrm>
            <a:off x="689610" y="7596832"/>
            <a:ext cx="11186160" cy="4585871"/>
          </a:xfrm>
          <a:prstGeom prst="rect">
            <a:avLst/>
          </a:prstGeom>
          <a:solidFill>
            <a:schemeClr val="accent2"/>
          </a:solidFill>
        </p:spPr>
        <p:txBody>
          <a:bodyPr wrap="square" rtlCol="0">
            <a:spAutoFit/>
          </a:bodyPr>
          <a:lstStyle/>
          <a:p>
            <a:pPr marL="342900" indent="-342900">
              <a:buFont typeface="Arial" panose="020B0604020202020204" pitchFamily="34" charset="0"/>
              <a:buChar char="•"/>
            </a:pPr>
            <a:r>
              <a:rPr lang="en-US" sz="3200" dirty="0"/>
              <a:t>By completing this course, I now know how to Collect and clean data.</a:t>
            </a:r>
          </a:p>
          <a:p>
            <a:pPr marL="342900" indent="-342900">
              <a:buFont typeface="Arial" panose="020B0604020202020204" pitchFamily="34" charset="0"/>
              <a:buChar char="•"/>
            </a:pPr>
            <a:r>
              <a:rPr lang="en-US" sz="3200" dirty="0"/>
              <a:t>I Understand the database development lifecycle and have gone through the steps in their entirety.</a:t>
            </a:r>
          </a:p>
          <a:p>
            <a:pPr marL="342900" indent="-342900">
              <a:buFont typeface="Arial" panose="020B0604020202020204" pitchFamily="34" charset="0"/>
              <a:buChar char="•"/>
            </a:pPr>
            <a:r>
              <a:rPr lang="en-US" sz="3200" dirty="0"/>
              <a:t>I demonstrated the ability to Construct. analyze and solve business problems by using SQL language to create and run queries. </a:t>
            </a:r>
          </a:p>
          <a:p>
            <a:pPr marL="342900" indent="-342900">
              <a:buFont typeface="Arial" panose="020B0604020202020204" pitchFamily="34" charset="0"/>
              <a:buChar char="•"/>
            </a:pPr>
            <a:r>
              <a:rPr lang="en-US" sz="3200" dirty="0"/>
              <a:t>And lastly, I know how to and understand how to Enforce the integrity of  a database through design and implementation.</a:t>
            </a:r>
          </a:p>
          <a:p>
            <a:endParaRPr lang="en-US" sz="3600" dirty="0"/>
          </a:p>
        </p:txBody>
      </p:sp>
    </p:spTree>
    <p:extLst>
      <p:ext uri="{BB962C8B-B14F-4D97-AF65-F5344CB8AC3E}">
        <p14:creationId xmlns:p14="http://schemas.microsoft.com/office/powerpoint/2010/main" val="307410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pPr marL="0" marR="0">
              <a:lnSpc>
                <a:spcPct val="200000"/>
              </a:lnSpc>
              <a:spcBef>
                <a:spcPts val="0"/>
              </a:spcBef>
              <a:spcAft>
                <a:spcPts val="0"/>
              </a:spcAft>
            </a:pPr>
            <a:r>
              <a:rPr lang="en-US" dirty="0"/>
              <a:t>IST 687: Introduction to Data Science</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10576560" cy="3992880"/>
          </a:xfrm>
        </p:spPr>
        <p:txBody>
          <a:bodyPr>
            <a:normAutofit/>
          </a:bodyPr>
          <a:lstStyle/>
          <a:p>
            <a:pPr>
              <a:spcAft>
                <a:spcPts val="600"/>
              </a:spcAft>
            </a:pPr>
            <a:r>
              <a:rPr lang="en-US" sz="2400" b="1" dirty="0"/>
              <a:t>Goal: </a:t>
            </a:r>
            <a:r>
              <a:rPr lang="en-US" sz="2400" dirty="0"/>
              <a:t>Exploring the key components of data science by expanding on knowledge of spreadsheets to utilize R to answer business problems.</a:t>
            </a:r>
          </a:p>
          <a:p>
            <a:pPr>
              <a:spcAft>
                <a:spcPts val="600"/>
              </a:spcAft>
            </a:pPr>
            <a:r>
              <a:rPr lang="en-US" sz="2400" b="1" dirty="0"/>
              <a:t>Professor: </a:t>
            </a:r>
            <a:r>
              <a:rPr lang="en-US" sz="2400" dirty="0"/>
              <a:t>Jeffery Saltz / Tin Hoang</a:t>
            </a:r>
          </a:p>
          <a:p>
            <a:pPr>
              <a:spcAft>
                <a:spcPts val="600"/>
              </a:spcAft>
            </a:pPr>
            <a:r>
              <a:rPr lang="en-US" sz="2400" b="1" dirty="0"/>
              <a:t>Date: </a:t>
            </a:r>
            <a:r>
              <a:rPr lang="en-US" sz="2400" dirty="0"/>
              <a:t>Fall 2020</a:t>
            </a:r>
          </a:p>
          <a:p>
            <a:pPr>
              <a:spcAft>
                <a:spcPts val="600"/>
              </a:spcAft>
            </a:pPr>
            <a:r>
              <a:rPr lang="en-US" sz="2400" b="1" dirty="0"/>
              <a:t>Software: </a:t>
            </a:r>
            <a:r>
              <a:rPr lang="en-US" sz="2400" dirty="0"/>
              <a:t>R (R Studio), Microsoft Excel</a:t>
            </a:r>
          </a:p>
        </p:txBody>
      </p:sp>
      <p:pic>
        <p:nvPicPr>
          <p:cNvPr id="2050" name="Picture 2" descr="The Day I Learned What Data Science Is - ExtremeTech">
            <a:extLst>
              <a:ext uri="{FF2B5EF4-FFF2-40B4-BE49-F238E27FC236}">
                <a16:creationId xmlns:a16="http://schemas.microsoft.com/office/drawing/2014/main" id="{708D44F6-53F8-4EB7-A91E-DA61925969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929"/>
          <a:stretch/>
        </p:blipFill>
        <p:spPr bwMode="auto">
          <a:xfrm>
            <a:off x="7734146" y="3429000"/>
            <a:ext cx="4261912" cy="315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87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r>
              <a:rPr lang="en-US" sz="3200" dirty="0"/>
              <a:t>Project: Analysis of Cost and Salary Potential of Attending College</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49086" y="1950719"/>
            <a:ext cx="7135585" cy="3796937"/>
          </a:xfrm>
        </p:spPr>
        <p:txBody>
          <a:bodyPr>
            <a:normAutofit/>
          </a:bodyPr>
          <a:lstStyle/>
          <a:p>
            <a:pPr>
              <a:spcAft>
                <a:spcPts val="600"/>
              </a:spcAft>
            </a:pPr>
            <a:r>
              <a:rPr lang="en-US" sz="2400" b="1" dirty="0"/>
              <a:t>Purpose: </a:t>
            </a:r>
            <a:r>
              <a:rPr lang="en-US" sz="2400" dirty="0"/>
              <a:t>Analyze the cost of going to college and one's salary potential upon graduating to determine the most cost beneficial schools to attend. </a:t>
            </a:r>
          </a:p>
          <a:p>
            <a:pPr>
              <a:spcAft>
                <a:spcPts val="600"/>
              </a:spcAft>
            </a:pPr>
            <a:r>
              <a:rPr lang="en-US" sz="2400" b="1" dirty="0"/>
              <a:t>Data Source: </a:t>
            </a:r>
            <a:r>
              <a:rPr lang="en-US" sz="2400" dirty="0">
                <a:hlinkClick r:id="rId3"/>
              </a:rPr>
              <a:t>https://www.kaggle.com/jessemostipak/college-tuition-diversity-and-pay?select=salary_potential.csv</a:t>
            </a:r>
            <a:endParaRPr lang="en-US" sz="2400" dirty="0"/>
          </a:p>
          <a:p>
            <a:pPr>
              <a:spcAft>
                <a:spcPts val="600"/>
              </a:spcAft>
            </a:pPr>
            <a:r>
              <a:rPr lang="en-US" sz="2400" b="1" dirty="0"/>
              <a:t>Deliverable: </a:t>
            </a:r>
            <a:r>
              <a:rPr lang="en-US" sz="2400" dirty="0"/>
              <a:t>Comprehensive report including methods of analysis and evaluation. </a:t>
            </a:r>
          </a:p>
        </p:txBody>
      </p:sp>
      <p:pic>
        <p:nvPicPr>
          <p:cNvPr id="7" name="Picture 6" descr="A black umbrella over a piggybank">
            <a:extLst>
              <a:ext uri="{FF2B5EF4-FFF2-40B4-BE49-F238E27FC236}">
                <a16:creationId xmlns:a16="http://schemas.microsoft.com/office/drawing/2014/main" id="{4403BF34-7BBB-451E-858C-6D385977932F}"/>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ackgroundRemoval t="10000" b="90000" l="10000" r="90000">
                        <a14:foregroundMark x1="42164" y1="89927" x2="42164" y2="89927"/>
                        <a14:foregroundMark x1="49658" y1="23786" x2="49658" y2="23786"/>
                        <a14:foregroundMark x1="49984" y1="45955" x2="49984" y2="45955"/>
                        <a14:backgroundMark x1="25937" y1="58859" x2="25937" y2="58859"/>
                        <a14:backgroundMark x1="25937" y1="58859" x2="29195" y2="53641"/>
                        <a14:backgroundMark x1="42164" y1="50809" x2="42164" y2="50809"/>
                      </a14:backgroundRemoval>
                    </a14:imgEffect>
                    <a14:imgEffect>
                      <a14:saturation sat="0"/>
                    </a14:imgEffect>
                  </a14:imgLayer>
                </a14:imgProps>
              </a:ext>
              <a:ext uri="{28A0092B-C50C-407E-A947-70E740481C1C}">
                <a14:useLocalDpi xmlns:a14="http://schemas.microsoft.com/office/drawing/2010/main" val="0"/>
              </a:ext>
            </a:extLst>
          </a:blip>
          <a:stretch>
            <a:fillRect/>
          </a:stretch>
        </p:blipFill>
        <p:spPr>
          <a:xfrm>
            <a:off x="7317956" y="2093700"/>
            <a:ext cx="5026110" cy="4049486"/>
          </a:xfrm>
          <a:prstGeom prst="rect">
            <a:avLst/>
          </a:prstGeom>
        </p:spPr>
      </p:pic>
    </p:spTree>
    <p:extLst>
      <p:ext uri="{BB962C8B-B14F-4D97-AF65-F5344CB8AC3E}">
        <p14:creationId xmlns:p14="http://schemas.microsoft.com/office/powerpoint/2010/main" val="3618929916"/>
      </p:ext>
    </p:extLst>
  </p:cSld>
  <p:clrMapOvr>
    <a:masterClrMapping/>
  </p:clrMapOvr>
</p:sld>
</file>

<file path=ppt/theme/theme1.xml><?xml version="1.0" encoding="utf-8"?>
<a:theme xmlns:a="http://schemas.openxmlformats.org/drawingml/2006/main" name="Adorn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28233</TotalTime>
  <Words>5826</Words>
  <Application>Microsoft Office PowerPoint</Application>
  <PresentationFormat>Widescreen</PresentationFormat>
  <Paragraphs>461</Paragraphs>
  <Slides>23</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ArialMT</vt:lpstr>
      <vt:lpstr>Bembo</vt:lpstr>
      <vt:lpstr>Calibri</vt:lpstr>
      <vt:lpstr>Calibri Light</vt:lpstr>
      <vt:lpstr>Helvetica Neue</vt:lpstr>
      <vt:lpstr>ShermanSans</vt:lpstr>
      <vt:lpstr>Symbol</vt:lpstr>
      <vt:lpstr>Times New Roman</vt:lpstr>
      <vt:lpstr>AdornVTI</vt:lpstr>
      <vt:lpstr>Portfolio Milestone</vt:lpstr>
      <vt:lpstr>Who Am I?</vt:lpstr>
      <vt:lpstr>My Course Highlights:</vt:lpstr>
      <vt:lpstr>IST 659: Database Administration</vt:lpstr>
      <vt:lpstr>UFC Relational Database</vt:lpstr>
      <vt:lpstr>Analysis</vt:lpstr>
      <vt:lpstr>Learning Outcomes</vt:lpstr>
      <vt:lpstr>IST 687: Introduction to Data Science</vt:lpstr>
      <vt:lpstr>Project: Analysis of Cost and Salary Potential of Attending College</vt:lpstr>
      <vt:lpstr>Analysis</vt:lpstr>
      <vt:lpstr>Analysis</vt:lpstr>
      <vt:lpstr>Learning Outcomes</vt:lpstr>
      <vt:lpstr>IST 707: Data Analytics</vt:lpstr>
      <vt:lpstr>Project: Marvel vs D.C. Analysis</vt:lpstr>
      <vt:lpstr>Analysis</vt:lpstr>
      <vt:lpstr>Learning Outcomes</vt:lpstr>
      <vt:lpstr>IST 652: Scripting for Data Analysis</vt:lpstr>
      <vt:lpstr>Project: MLB Strikeout Investigation</vt:lpstr>
      <vt:lpstr>History</vt:lpstr>
      <vt:lpstr>Analysis</vt:lpstr>
      <vt:lpstr>Analysis</vt:lpstr>
      <vt:lpstr>Learning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Milestone</dc:title>
  <dc:creator>Matthew Laken</dc:creator>
  <cp:lastModifiedBy>Matthew Laken</cp:lastModifiedBy>
  <cp:revision>1</cp:revision>
  <dcterms:created xsi:type="dcterms:W3CDTF">2022-02-19T19:25:41Z</dcterms:created>
  <dcterms:modified xsi:type="dcterms:W3CDTF">2022-03-13T21:49:13Z</dcterms:modified>
</cp:coreProperties>
</file>